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5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6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13.xml" ContentType="application/vnd.openxmlformats-officedocument.presentationml.notesSlide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notesSlides/notesSlide19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4"/>
    <p:sldMasterId id="2147483701" r:id="rId5"/>
    <p:sldMasterId id="2147483713" r:id="rId6"/>
    <p:sldMasterId id="2147483826" r:id="rId7"/>
    <p:sldMasterId id="2147483838" r:id="rId8"/>
    <p:sldMasterId id="2147483850" r:id="rId9"/>
  </p:sldMasterIdLst>
  <p:notesMasterIdLst>
    <p:notesMasterId r:id="rId33"/>
  </p:notesMasterIdLst>
  <p:sldIdLst>
    <p:sldId id="256" r:id="rId10"/>
    <p:sldId id="297" r:id="rId11"/>
    <p:sldId id="2142532489" r:id="rId12"/>
    <p:sldId id="2142532486" r:id="rId13"/>
    <p:sldId id="305" r:id="rId14"/>
    <p:sldId id="2142532487" r:id="rId15"/>
    <p:sldId id="2142532467" r:id="rId16"/>
    <p:sldId id="2142532470" r:id="rId17"/>
    <p:sldId id="2142532485" r:id="rId18"/>
    <p:sldId id="257" r:id="rId19"/>
    <p:sldId id="2142532469" r:id="rId20"/>
    <p:sldId id="2142532468" r:id="rId21"/>
    <p:sldId id="2142532482" r:id="rId22"/>
    <p:sldId id="2142532483" r:id="rId23"/>
    <p:sldId id="271" r:id="rId24"/>
    <p:sldId id="276" r:id="rId25"/>
    <p:sldId id="2142532495" r:id="rId26"/>
    <p:sldId id="2142532498" r:id="rId27"/>
    <p:sldId id="2142532499" r:id="rId28"/>
    <p:sldId id="2142532497" r:id="rId29"/>
    <p:sldId id="2142532496" r:id="rId30"/>
    <p:sldId id="275" r:id="rId31"/>
    <p:sldId id="2142532500" r:id="rId32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9129D1EA-81E3-64E4-0F65-0DC58B1B8EDA}" name="Meredith McGilvray" initials="MM" userId="S::Meredith@nhitrust.org::373283da-3db9-4c66-8b2f-351194b2f221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eredith McGilvray" initials="MM" lastIdx="1" clrIdx="0">
    <p:extLst>
      <p:ext uri="{19B8F6BF-5375-455C-9EA6-DF929625EA0E}">
        <p15:presenceInfo xmlns:p15="http://schemas.microsoft.com/office/powerpoint/2012/main" userId="S::Meredith@nhitrust.org::373283da-3db9-4c66-8b2f-351194b2f221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5A594"/>
    <a:srgbClr val="EA8056"/>
    <a:srgbClr val="000000"/>
    <a:srgbClr val="007A7D"/>
    <a:srgbClr val="91B3B4"/>
    <a:srgbClr val="318388"/>
    <a:srgbClr val="4398A8"/>
    <a:srgbClr val="58B9BF"/>
    <a:srgbClr val="3D96A7"/>
    <a:srgbClr val="31A6A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936E723-E47A-4949-92BD-86A0881699A3}" v="33" dt="2022-05-17T19:14:09.934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678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4.xml"/><Relationship Id="rId18" Type="http://schemas.openxmlformats.org/officeDocument/2006/relationships/slide" Target="slides/slide9.xml"/><Relationship Id="rId26" Type="http://schemas.openxmlformats.org/officeDocument/2006/relationships/slide" Target="slides/slide17.xml"/><Relationship Id="rId39" Type="http://schemas.microsoft.com/office/2016/11/relationships/changesInfo" Target="changesInfos/changesInfo1.xml"/><Relationship Id="rId21" Type="http://schemas.openxmlformats.org/officeDocument/2006/relationships/slide" Target="slides/slide12.xml"/><Relationship Id="rId34" Type="http://schemas.openxmlformats.org/officeDocument/2006/relationships/commentAuthors" Target="commentAuthors.xml"/><Relationship Id="rId7" Type="http://schemas.openxmlformats.org/officeDocument/2006/relationships/slideMaster" Target="slideMasters/slideMaster4.xml"/><Relationship Id="rId2" Type="http://schemas.openxmlformats.org/officeDocument/2006/relationships/customXml" Target="../customXml/item2.xml"/><Relationship Id="rId16" Type="http://schemas.openxmlformats.org/officeDocument/2006/relationships/slide" Target="slides/slide7.xml"/><Relationship Id="rId20" Type="http://schemas.openxmlformats.org/officeDocument/2006/relationships/slide" Target="slides/slide11.xml"/><Relationship Id="rId29" Type="http://schemas.openxmlformats.org/officeDocument/2006/relationships/slide" Target="slides/slide20.xml"/><Relationship Id="rId41" Type="http://schemas.microsoft.com/office/2018/10/relationships/authors" Target="author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2.xml"/><Relationship Id="rId24" Type="http://schemas.openxmlformats.org/officeDocument/2006/relationships/slide" Target="slides/slide15.xml"/><Relationship Id="rId32" Type="http://schemas.openxmlformats.org/officeDocument/2006/relationships/slide" Target="slides/slide23.xml"/><Relationship Id="rId37" Type="http://schemas.openxmlformats.org/officeDocument/2006/relationships/theme" Target="theme/theme1.xml"/><Relationship Id="rId40" Type="http://schemas.microsoft.com/office/2015/10/relationships/revisionInfo" Target="revisionInfo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6.xml"/><Relationship Id="rId23" Type="http://schemas.openxmlformats.org/officeDocument/2006/relationships/slide" Target="slides/slide14.xml"/><Relationship Id="rId28" Type="http://schemas.openxmlformats.org/officeDocument/2006/relationships/slide" Target="slides/slide19.xml"/><Relationship Id="rId36" Type="http://schemas.openxmlformats.org/officeDocument/2006/relationships/viewProps" Target="viewProps.xml"/><Relationship Id="rId10" Type="http://schemas.openxmlformats.org/officeDocument/2006/relationships/slide" Target="slides/slide1.xml"/><Relationship Id="rId19" Type="http://schemas.openxmlformats.org/officeDocument/2006/relationships/slide" Target="slides/slide10.xml"/><Relationship Id="rId31" Type="http://schemas.openxmlformats.org/officeDocument/2006/relationships/slide" Target="slides/slide22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4" Type="http://schemas.openxmlformats.org/officeDocument/2006/relationships/slide" Target="slides/slide5.xml"/><Relationship Id="rId22" Type="http://schemas.openxmlformats.org/officeDocument/2006/relationships/slide" Target="slides/slide13.xml"/><Relationship Id="rId27" Type="http://schemas.openxmlformats.org/officeDocument/2006/relationships/slide" Target="slides/slide18.xml"/><Relationship Id="rId30" Type="http://schemas.openxmlformats.org/officeDocument/2006/relationships/slide" Target="slides/slide21.xml"/><Relationship Id="rId35" Type="http://schemas.openxmlformats.org/officeDocument/2006/relationships/presProps" Target="presProps.xml"/><Relationship Id="rId8" Type="http://schemas.openxmlformats.org/officeDocument/2006/relationships/slideMaster" Target="slideMasters/slideMaster5.xml"/><Relationship Id="rId3" Type="http://schemas.openxmlformats.org/officeDocument/2006/relationships/customXml" Target="../customXml/item3.xml"/><Relationship Id="rId12" Type="http://schemas.openxmlformats.org/officeDocument/2006/relationships/slide" Target="slides/slide3.xml"/><Relationship Id="rId17" Type="http://schemas.openxmlformats.org/officeDocument/2006/relationships/slide" Target="slides/slide8.xml"/><Relationship Id="rId25" Type="http://schemas.openxmlformats.org/officeDocument/2006/relationships/slide" Target="slides/slide16.xml"/><Relationship Id="rId33" Type="http://schemas.openxmlformats.org/officeDocument/2006/relationships/notesMaster" Target="notesMasters/notesMaster1.xml"/><Relationship Id="rId38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cKenzie MacDougall" userId="7500ac10-e136-42bf-815f-3e27fe5d1a2c" providerId="ADAL" clId="{D936E723-E47A-4949-92BD-86A0881699A3}"/>
    <pc:docChg chg="modSld sldOrd">
      <pc:chgData name="McKenzie MacDougall" userId="7500ac10-e136-42bf-815f-3e27fe5d1a2c" providerId="ADAL" clId="{D936E723-E47A-4949-92BD-86A0881699A3}" dt="2022-05-20T14:35:18.718" v="55"/>
      <pc:docMkLst>
        <pc:docMk/>
      </pc:docMkLst>
      <pc:sldChg chg="modSp mod">
        <pc:chgData name="McKenzie MacDougall" userId="7500ac10-e136-42bf-815f-3e27fe5d1a2c" providerId="ADAL" clId="{D936E723-E47A-4949-92BD-86A0881699A3}" dt="2022-05-17T13:32:43.556" v="6" actId="20577"/>
        <pc:sldMkLst>
          <pc:docMk/>
          <pc:sldMk cId="539793068" sldId="256"/>
        </pc:sldMkLst>
        <pc:spChg chg="mod">
          <ac:chgData name="McKenzie MacDougall" userId="7500ac10-e136-42bf-815f-3e27fe5d1a2c" providerId="ADAL" clId="{D936E723-E47A-4949-92BD-86A0881699A3}" dt="2022-05-17T13:32:43.556" v="6" actId="20577"/>
          <ac:spMkLst>
            <pc:docMk/>
            <pc:sldMk cId="539793068" sldId="256"/>
            <ac:spMk id="2" creationId="{7ACA4FA1-0366-437C-AC72-26BB09489ACC}"/>
          </ac:spMkLst>
        </pc:spChg>
      </pc:sldChg>
      <pc:sldChg chg="modSp mod">
        <pc:chgData name="McKenzie MacDougall" userId="7500ac10-e136-42bf-815f-3e27fe5d1a2c" providerId="ADAL" clId="{D936E723-E47A-4949-92BD-86A0881699A3}" dt="2022-05-17T19:14:09.934" v="53" actId="20577"/>
        <pc:sldMkLst>
          <pc:docMk/>
          <pc:sldMk cId="3676777857" sldId="305"/>
        </pc:sldMkLst>
        <pc:graphicFrameChg chg="mod modGraphic">
          <ac:chgData name="McKenzie MacDougall" userId="7500ac10-e136-42bf-815f-3e27fe5d1a2c" providerId="ADAL" clId="{D936E723-E47A-4949-92BD-86A0881699A3}" dt="2022-05-17T19:14:09.934" v="53" actId="20577"/>
          <ac:graphicFrameMkLst>
            <pc:docMk/>
            <pc:sldMk cId="3676777857" sldId="305"/>
            <ac:graphicFrameMk id="4" creationId="{0292B2E4-9056-4D21-A340-D78B425A87EC}"/>
          </ac:graphicFrameMkLst>
        </pc:graphicFrameChg>
      </pc:sldChg>
      <pc:sldChg chg="modSp mod ord">
        <pc:chgData name="McKenzie MacDougall" userId="7500ac10-e136-42bf-815f-3e27fe5d1a2c" providerId="ADAL" clId="{D936E723-E47A-4949-92BD-86A0881699A3}" dt="2022-05-20T14:35:18.718" v="55"/>
        <pc:sldMkLst>
          <pc:docMk/>
          <pc:sldMk cId="957280256" sldId="2142532487"/>
        </pc:sldMkLst>
        <pc:graphicFrameChg chg="mod modGraphic">
          <ac:chgData name="McKenzie MacDougall" userId="7500ac10-e136-42bf-815f-3e27fe5d1a2c" providerId="ADAL" clId="{D936E723-E47A-4949-92BD-86A0881699A3}" dt="2022-05-17T13:40:19.515" v="38" actId="207"/>
          <ac:graphicFrameMkLst>
            <pc:docMk/>
            <pc:sldMk cId="957280256" sldId="2142532487"/>
            <ac:graphicFrameMk id="4" creationId="{0292B2E4-9056-4D21-A340-D78B425A87EC}"/>
          </ac:graphicFrameMkLst>
        </pc:graphicFrameChg>
      </pc:sldChg>
    </pc:docChg>
  </pc:docChgLst>
</pc:chgInfo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svg"/><Relationship Id="rId1" Type="http://schemas.openxmlformats.org/officeDocument/2006/relationships/image" Target="../media/image2.png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svg"/></Relationships>
</file>

<file path=ppt/diagrams/_rels/data10.xml.rels><?xml version="1.0" encoding="UTF-8" standalone="yes"?>
<Relationships xmlns="http://schemas.openxmlformats.org/package/2006/relationships"><Relationship Id="rId1" Type="http://schemas.openxmlformats.org/officeDocument/2006/relationships/hyperlink" Target="http://www.harvardpilgrim.org/" TargetMode="External"/></Relationships>
</file>

<file path=ppt/diagrams/_rels/data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svg"/><Relationship Id="rId1" Type="http://schemas.openxmlformats.org/officeDocument/2006/relationships/image" Target="../media/image20.png"/><Relationship Id="rId6" Type="http://schemas.openxmlformats.org/officeDocument/2006/relationships/image" Target="../media/image25.svg"/><Relationship Id="rId5" Type="http://schemas.openxmlformats.org/officeDocument/2006/relationships/image" Target="../media/image24.png"/><Relationship Id="rId4" Type="http://schemas.openxmlformats.org/officeDocument/2006/relationships/image" Target="../media/image23.svg"/></Relationships>
</file>

<file path=ppt/diagrams/_rels/data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image" Target="../media/image10.pn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svg"/><Relationship Id="rId1" Type="http://schemas.openxmlformats.org/officeDocument/2006/relationships/image" Target="../media/image2.png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svg"/></Relationships>
</file>

<file path=ppt/diagrams/_rels/drawing10.xml.rels><?xml version="1.0" encoding="UTF-8" standalone="yes"?>
<Relationships xmlns="http://schemas.openxmlformats.org/package/2006/relationships"><Relationship Id="rId1" Type="http://schemas.openxmlformats.org/officeDocument/2006/relationships/hyperlink" Target="http://www.harvardpilgrim.org/" TargetMode="External"/></Relationships>
</file>

<file path=ppt/diagrams/_rels/drawing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svg"/><Relationship Id="rId1" Type="http://schemas.openxmlformats.org/officeDocument/2006/relationships/image" Target="../media/image20.png"/><Relationship Id="rId6" Type="http://schemas.openxmlformats.org/officeDocument/2006/relationships/image" Target="../media/image25.svg"/><Relationship Id="rId5" Type="http://schemas.openxmlformats.org/officeDocument/2006/relationships/image" Target="../media/image24.png"/><Relationship Id="rId4" Type="http://schemas.openxmlformats.org/officeDocument/2006/relationships/image" Target="../media/image23.svg"/></Relationships>
</file>

<file path=ppt/diagrams/_rels/drawing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image" Target="../media/image10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icontext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bg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5">
  <dgm:title val=""/>
  <dgm:desc val=""/>
  <dgm:catLst>
    <dgm:cat type="accent1" pri="11500"/>
  </dgm:catLst>
  <dgm:styleLbl name="node0">
    <dgm:fillClrLst meth="cycle"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1">
        <a:alpha val="90000"/>
      </a:schemeClr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alpha val="90000"/>
      </a:schemeClr>
      <a:schemeClr val="accent1">
        <a:alpha val="5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/>
    <dgm:txEffectClrLst/>
  </dgm:styleLbl>
  <dgm:styleLbl name="lnNode1">
    <dgm:fillClrLst>
      <a:schemeClr val="accent1">
        <a:shade val="90000"/>
      </a:schemeClr>
      <a:schemeClr val="accent1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  <a:alpha val="90000"/>
      </a:schemeClr>
      <a:schemeClr val="accent1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1">
        <a:alpha val="90000"/>
        <a:tint val="40000"/>
      </a:schemeClr>
      <a:schemeClr val="accent1">
        <a:alpha val="5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5">
  <dgm:title val=""/>
  <dgm:desc val=""/>
  <dgm:catLst>
    <dgm:cat type="accent1" pri="11500"/>
  </dgm:catLst>
  <dgm:styleLbl name="node0">
    <dgm:fillClrLst meth="cycle"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1">
        <a:alpha val="90000"/>
      </a:schemeClr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alpha val="90000"/>
      </a:schemeClr>
      <a:schemeClr val="accent1">
        <a:alpha val="5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/>
    <dgm:txEffectClrLst/>
  </dgm:styleLbl>
  <dgm:styleLbl name="lnNode1">
    <dgm:fillClrLst>
      <a:schemeClr val="accent1">
        <a:shade val="90000"/>
      </a:schemeClr>
      <a:schemeClr val="accent1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  <a:alpha val="90000"/>
      </a:schemeClr>
      <a:schemeClr val="accent1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1">
        <a:alpha val="90000"/>
        <a:tint val="40000"/>
      </a:schemeClr>
      <a:schemeClr val="accent1">
        <a:alpha val="5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055C840-B9FA-4D23-B42E-FF38A702DF3E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icontext_colorful1" csCatId="colorful" phldr="1"/>
      <dgm:spPr/>
      <dgm:t>
        <a:bodyPr/>
        <a:lstStyle/>
        <a:p>
          <a:endParaRPr lang="en-US"/>
        </a:p>
      </dgm:t>
    </dgm:pt>
    <dgm:pt modelId="{990195AE-CCB3-49D9-8D65-2B0C0B98C31C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Webinar Mode: Automatically Muted and Camara Is off. </a:t>
          </a:r>
        </a:p>
      </dgm:t>
    </dgm:pt>
    <dgm:pt modelId="{3A43A8B0-84DA-4D0C-BFF7-E975D0C83212}" type="parTrans" cxnId="{04A0E35A-53AC-4255-883B-A7335F15F8A6}">
      <dgm:prSet/>
      <dgm:spPr/>
      <dgm:t>
        <a:bodyPr/>
        <a:lstStyle/>
        <a:p>
          <a:endParaRPr lang="en-US"/>
        </a:p>
      </dgm:t>
    </dgm:pt>
    <dgm:pt modelId="{D0325FA3-7523-4506-8DEE-E614FBEE6166}" type="sibTrans" cxnId="{04A0E35A-53AC-4255-883B-A7335F15F8A6}">
      <dgm:prSet/>
      <dgm:spPr/>
      <dgm:t>
        <a:bodyPr/>
        <a:lstStyle/>
        <a:p>
          <a:endParaRPr lang="en-US"/>
        </a:p>
      </dgm:t>
    </dgm:pt>
    <dgm:pt modelId="{C404CCC8-1F10-44FD-90F6-AAE524A3CCAA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Use the “Chat” feature to ask questions.</a:t>
          </a:r>
        </a:p>
        <a:p>
          <a:pPr>
            <a:lnSpc>
              <a:spcPct val="100000"/>
            </a:lnSpc>
          </a:pPr>
          <a:r>
            <a:rPr lang="en-US"/>
            <a:t>At the end, use the “Raise Hand” feature and we can unmute you to ask any remaining questions.</a:t>
          </a:r>
        </a:p>
      </dgm:t>
    </dgm:pt>
    <dgm:pt modelId="{BB3A18B9-BBE1-45B3-A036-B2253CACBA0E}" type="parTrans" cxnId="{CA70D6F0-1A11-4B74-8FFB-47832C96309C}">
      <dgm:prSet/>
      <dgm:spPr/>
      <dgm:t>
        <a:bodyPr/>
        <a:lstStyle/>
        <a:p>
          <a:endParaRPr lang="en-US"/>
        </a:p>
      </dgm:t>
    </dgm:pt>
    <dgm:pt modelId="{BD5C02E3-115E-4161-8309-6CBD5B73850C}" type="sibTrans" cxnId="{CA70D6F0-1A11-4B74-8FFB-47832C96309C}">
      <dgm:prSet/>
      <dgm:spPr/>
      <dgm:t>
        <a:bodyPr/>
        <a:lstStyle/>
        <a:p>
          <a:endParaRPr lang="en-US"/>
        </a:p>
      </dgm:t>
    </dgm:pt>
    <dgm:pt modelId="{FDF9240E-84B3-40C3-93F4-B37153B9B7BA}">
      <dgm:prSet/>
      <dgm:spPr/>
      <dgm:t>
        <a:bodyPr/>
        <a:lstStyle/>
        <a:p>
          <a:pPr>
            <a:lnSpc>
              <a:spcPct val="100000"/>
            </a:lnSpc>
          </a:pPr>
          <a:r>
            <a:rPr kumimoji="0" lang="en-US" b="0" i="0" u="none" strike="noStrike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rPr>
            <a:t>This session is being recorded!</a:t>
          </a:r>
        </a:p>
        <a:p>
          <a:pPr>
            <a:lnSpc>
              <a:spcPct val="100000"/>
            </a:lnSpc>
          </a:pPr>
          <a:r>
            <a:rPr lang="en-US">
              <a:solidFill>
                <a:srgbClr val="FFFFFF"/>
              </a:solidFill>
              <a:latin typeface="Calibri" panose="020F0502020204030204"/>
            </a:rPr>
            <a:t>For those watching the recoded version, please be sure to complete the quiz to earn your NHIT Rewards Funds!!</a:t>
          </a:r>
          <a:endParaRPr lang="en-US"/>
        </a:p>
      </dgm:t>
    </dgm:pt>
    <dgm:pt modelId="{D589476A-FC07-46E7-A6C1-B6F7DE594EE4}" type="parTrans" cxnId="{68934A60-7C37-4D92-9CD3-26A4E82E00E6}">
      <dgm:prSet/>
      <dgm:spPr/>
      <dgm:t>
        <a:bodyPr/>
        <a:lstStyle/>
        <a:p>
          <a:endParaRPr lang="en-US"/>
        </a:p>
      </dgm:t>
    </dgm:pt>
    <dgm:pt modelId="{757014E9-4D16-41BB-8C2B-440ACF7E8ABF}" type="sibTrans" cxnId="{68934A60-7C37-4D92-9CD3-26A4E82E00E6}">
      <dgm:prSet/>
      <dgm:spPr/>
      <dgm:t>
        <a:bodyPr/>
        <a:lstStyle/>
        <a:p>
          <a:endParaRPr lang="en-US"/>
        </a:p>
      </dgm:t>
    </dgm:pt>
    <dgm:pt modelId="{3104A35B-3718-4145-AF9B-9F090BC4E5A0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Keep private health information private!</a:t>
          </a:r>
        </a:p>
      </dgm:t>
    </dgm:pt>
    <dgm:pt modelId="{C73C1AC6-5392-4FF5-9262-FAE51331E742}" type="parTrans" cxnId="{5F5F26C6-3914-424A-B2CA-E7D1E37D0471}">
      <dgm:prSet/>
      <dgm:spPr/>
      <dgm:t>
        <a:bodyPr/>
        <a:lstStyle/>
        <a:p>
          <a:endParaRPr lang="en-US"/>
        </a:p>
      </dgm:t>
    </dgm:pt>
    <dgm:pt modelId="{3B0D3798-7F86-4137-852E-0273EC3C528D}" type="sibTrans" cxnId="{5F5F26C6-3914-424A-B2CA-E7D1E37D0471}">
      <dgm:prSet/>
      <dgm:spPr/>
      <dgm:t>
        <a:bodyPr/>
        <a:lstStyle/>
        <a:p>
          <a:endParaRPr lang="en-US"/>
        </a:p>
      </dgm:t>
    </dgm:pt>
    <dgm:pt modelId="{FA2653F7-EBB4-4D28-A2F0-55234E7DF5AF}" type="pres">
      <dgm:prSet presAssocID="{0055C840-B9FA-4D23-B42E-FF38A702DF3E}" presName="root" presStyleCnt="0">
        <dgm:presLayoutVars>
          <dgm:dir/>
          <dgm:resizeHandles val="exact"/>
        </dgm:presLayoutVars>
      </dgm:prSet>
      <dgm:spPr/>
    </dgm:pt>
    <dgm:pt modelId="{49EE6A68-22F1-4A8E-8F4C-B257FF99DFDF}" type="pres">
      <dgm:prSet presAssocID="{990195AE-CCB3-49D9-8D65-2B0C0B98C31C}" presName="compNode" presStyleCnt="0"/>
      <dgm:spPr/>
    </dgm:pt>
    <dgm:pt modelId="{CD75D64C-DDCC-4909-A100-00E1A8D47F62}" type="pres">
      <dgm:prSet presAssocID="{990195AE-CCB3-49D9-8D65-2B0C0B98C31C}" presName="bgRect" presStyleLbl="bgShp" presStyleIdx="0" presStyleCnt="4"/>
      <dgm:spPr>
        <a:solidFill>
          <a:srgbClr val="5D87A1"/>
        </a:solidFill>
      </dgm:spPr>
    </dgm:pt>
    <dgm:pt modelId="{1ACADAAA-30CE-4F28-8307-ECE30D727918}" type="pres">
      <dgm:prSet presAssocID="{990195AE-CCB3-49D9-8D65-2B0C0B98C31C}" presName="iconRect" presStyleLbl="nod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ute Ringer"/>
        </a:ext>
      </dgm:extLst>
    </dgm:pt>
    <dgm:pt modelId="{10B0175C-4D1B-446A-9CBA-DD115D321D21}" type="pres">
      <dgm:prSet presAssocID="{990195AE-CCB3-49D9-8D65-2B0C0B98C31C}" presName="spaceRect" presStyleCnt="0"/>
      <dgm:spPr/>
    </dgm:pt>
    <dgm:pt modelId="{826EF5BD-8DC1-412D-BC7A-503108884CA5}" type="pres">
      <dgm:prSet presAssocID="{990195AE-CCB3-49D9-8D65-2B0C0B98C31C}" presName="parTx" presStyleLbl="revTx" presStyleIdx="0" presStyleCnt="4">
        <dgm:presLayoutVars>
          <dgm:chMax val="0"/>
          <dgm:chPref val="0"/>
        </dgm:presLayoutVars>
      </dgm:prSet>
      <dgm:spPr/>
    </dgm:pt>
    <dgm:pt modelId="{758CD8EB-CB09-484D-BAF2-34AD29ABB1A5}" type="pres">
      <dgm:prSet presAssocID="{D0325FA3-7523-4506-8DEE-E614FBEE6166}" presName="sibTrans" presStyleCnt="0"/>
      <dgm:spPr/>
    </dgm:pt>
    <dgm:pt modelId="{DAF97DA6-42D3-4E2D-BD5B-6D3484296AE7}" type="pres">
      <dgm:prSet presAssocID="{C404CCC8-1F10-44FD-90F6-AAE524A3CCAA}" presName="compNode" presStyleCnt="0"/>
      <dgm:spPr/>
    </dgm:pt>
    <dgm:pt modelId="{99991A9F-D178-4B0B-B00B-4DDB550FF3D3}" type="pres">
      <dgm:prSet presAssocID="{C404CCC8-1F10-44FD-90F6-AAE524A3CCAA}" presName="bgRect" presStyleLbl="bgShp" presStyleIdx="1" presStyleCnt="4"/>
      <dgm:spPr>
        <a:solidFill>
          <a:srgbClr val="55A594"/>
        </a:solidFill>
      </dgm:spPr>
    </dgm:pt>
    <dgm:pt modelId="{63441433-59E1-45BC-90F3-8C61BA89A4A2}" type="pres">
      <dgm:prSet presAssocID="{C404CCC8-1F10-44FD-90F6-AAE524A3CCAA}" presName="iconRect" presStyleLbl="node1" presStyleIdx="1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Questions"/>
        </a:ext>
      </dgm:extLst>
    </dgm:pt>
    <dgm:pt modelId="{CF04FAF9-C0DC-4C96-85FA-6B9F46D2B6AE}" type="pres">
      <dgm:prSet presAssocID="{C404CCC8-1F10-44FD-90F6-AAE524A3CCAA}" presName="spaceRect" presStyleCnt="0"/>
      <dgm:spPr/>
    </dgm:pt>
    <dgm:pt modelId="{31D04BF4-7C1B-4749-AFA1-895499A876EE}" type="pres">
      <dgm:prSet presAssocID="{C404CCC8-1F10-44FD-90F6-AAE524A3CCAA}" presName="parTx" presStyleLbl="revTx" presStyleIdx="1" presStyleCnt="4">
        <dgm:presLayoutVars>
          <dgm:chMax val="0"/>
          <dgm:chPref val="0"/>
        </dgm:presLayoutVars>
      </dgm:prSet>
      <dgm:spPr/>
    </dgm:pt>
    <dgm:pt modelId="{2762D803-E904-4BC5-B6AA-0E2873BEEDF7}" type="pres">
      <dgm:prSet presAssocID="{BD5C02E3-115E-4161-8309-6CBD5B73850C}" presName="sibTrans" presStyleCnt="0"/>
      <dgm:spPr/>
    </dgm:pt>
    <dgm:pt modelId="{F7799025-5BAA-4E3E-A490-1D1C731D4908}" type="pres">
      <dgm:prSet presAssocID="{3104A35B-3718-4145-AF9B-9F090BC4E5A0}" presName="compNode" presStyleCnt="0"/>
      <dgm:spPr/>
    </dgm:pt>
    <dgm:pt modelId="{5AE2B385-836D-472A-91A7-D8098C853BEC}" type="pres">
      <dgm:prSet presAssocID="{3104A35B-3718-4145-AF9B-9F090BC4E5A0}" presName="bgRect" presStyleLbl="bgShp" presStyleIdx="2" presStyleCnt="4"/>
      <dgm:spPr/>
    </dgm:pt>
    <dgm:pt modelId="{5B4369D4-1685-472B-A527-FF481E8720C0}" type="pres">
      <dgm:prSet presAssocID="{3104A35B-3718-4145-AF9B-9F090BC4E5A0}" presName="iconRect" presStyleLbl="node1" presStyleIdx="2" presStyleCnt="4"/>
      <dgm:spPr>
        <a:blipFill rotWithShape="1">
          <a:blip xmlns:r="http://schemas.openxmlformats.org/officeDocument/2006/relationships" r:embed="rId5"/>
          <a:srcRect/>
          <a:stretch>
            <a:fillRect/>
          </a:stretch>
        </a:blipFill>
      </dgm:spPr>
    </dgm:pt>
    <dgm:pt modelId="{C5D37574-C524-4979-8D81-C33C783D74C1}" type="pres">
      <dgm:prSet presAssocID="{3104A35B-3718-4145-AF9B-9F090BC4E5A0}" presName="spaceRect" presStyleCnt="0"/>
      <dgm:spPr/>
    </dgm:pt>
    <dgm:pt modelId="{C2353B16-FE97-40DA-9242-7E4DE045D11B}" type="pres">
      <dgm:prSet presAssocID="{3104A35B-3718-4145-AF9B-9F090BC4E5A0}" presName="parTx" presStyleLbl="revTx" presStyleIdx="2" presStyleCnt="4" custScaleX="97534">
        <dgm:presLayoutVars>
          <dgm:chMax val="0"/>
          <dgm:chPref val="0"/>
        </dgm:presLayoutVars>
      </dgm:prSet>
      <dgm:spPr/>
    </dgm:pt>
    <dgm:pt modelId="{33A96F5E-7F79-45DB-8D9D-CB8C38A22ACC}" type="pres">
      <dgm:prSet presAssocID="{3B0D3798-7F86-4137-852E-0273EC3C528D}" presName="sibTrans" presStyleCnt="0"/>
      <dgm:spPr/>
    </dgm:pt>
    <dgm:pt modelId="{3F956331-D4CA-42D7-8149-8E595437D218}" type="pres">
      <dgm:prSet presAssocID="{FDF9240E-84B3-40C3-93F4-B37153B9B7BA}" presName="compNode" presStyleCnt="0"/>
      <dgm:spPr/>
    </dgm:pt>
    <dgm:pt modelId="{C714586E-BCA7-46B4-8CBA-B00E9FBAA8B0}" type="pres">
      <dgm:prSet presAssocID="{FDF9240E-84B3-40C3-93F4-B37153B9B7BA}" presName="bgRect" presStyleLbl="bgShp" presStyleIdx="3" presStyleCnt="4"/>
      <dgm:spPr/>
    </dgm:pt>
    <dgm:pt modelId="{7875B8DC-D8E3-41B1-8721-234C74A141EF}" type="pres">
      <dgm:prSet presAssocID="{FDF9240E-84B3-40C3-93F4-B37153B9B7BA}" presName="iconRect" presStyleLbl="node1" presStyleIdx="3" presStyleCnt="4"/>
      <dgm:spPr>
        <a:blipFill rotWithShape="1">
          <a:blip xmlns:r="http://schemas.openxmlformats.org/officeDocument/2006/relationships" r:embed="rId6"/>
          <a:srcRect/>
          <a:stretch>
            <a:fillRect/>
          </a:stretch>
        </a:blipFill>
      </dgm:spPr>
    </dgm:pt>
    <dgm:pt modelId="{7638492C-3300-41B8-B83B-B0511D96B044}" type="pres">
      <dgm:prSet presAssocID="{FDF9240E-84B3-40C3-93F4-B37153B9B7BA}" presName="spaceRect" presStyleCnt="0"/>
      <dgm:spPr/>
    </dgm:pt>
    <dgm:pt modelId="{1C27FB3B-151C-4F96-A291-10D5E3B14064}" type="pres">
      <dgm:prSet presAssocID="{FDF9240E-84B3-40C3-93F4-B37153B9B7BA}" presName="parTx" presStyleLbl="revTx" presStyleIdx="3" presStyleCnt="4">
        <dgm:presLayoutVars>
          <dgm:chMax val="0"/>
          <dgm:chPref val="0"/>
        </dgm:presLayoutVars>
      </dgm:prSet>
      <dgm:spPr/>
    </dgm:pt>
  </dgm:ptLst>
  <dgm:cxnLst>
    <dgm:cxn modelId="{9F19B907-6937-442F-865A-37572C3F69E1}" type="presOf" srcId="{C404CCC8-1F10-44FD-90F6-AAE524A3CCAA}" destId="{31D04BF4-7C1B-4749-AFA1-895499A876EE}" srcOrd="0" destOrd="0" presId="urn:microsoft.com/office/officeart/2018/2/layout/IconVerticalSolidList"/>
    <dgm:cxn modelId="{68934A60-7C37-4D92-9CD3-26A4E82E00E6}" srcId="{0055C840-B9FA-4D23-B42E-FF38A702DF3E}" destId="{FDF9240E-84B3-40C3-93F4-B37153B9B7BA}" srcOrd="3" destOrd="0" parTransId="{D589476A-FC07-46E7-A6C1-B6F7DE594EE4}" sibTransId="{757014E9-4D16-41BB-8C2B-440ACF7E8ABF}"/>
    <dgm:cxn modelId="{458C1C6D-3212-4935-AD0B-91AF021C0002}" type="presOf" srcId="{FDF9240E-84B3-40C3-93F4-B37153B9B7BA}" destId="{1C27FB3B-151C-4F96-A291-10D5E3B14064}" srcOrd="0" destOrd="0" presId="urn:microsoft.com/office/officeart/2018/2/layout/IconVerticalSolidList"/>
    <dgm:cxn modelId="{2EDD4A76-136E-48E5-8992-B76B6140B834}" type="presOf" srcId="{0055C840-B9FA-4D23-B42E-FF38A702DF3E}" destId="{FA2653F7-EBB4-4D28-A2F0-55234E7DF5AF}" srcOrd="0" destOrd="0" presId="urn:microsoft.com/office/officeart/2018/2/layout/IconVerticalSolidList"/>
    <dgm:cxn modelId="{04A0E35A-53AC-4255-883B-A7335F15F8A6}" srcId="{0055C840-B9FA-4D23-B42E-FF38A702DF3E}" destId="{990195AE-CCB3-49D9-8D65-2B0C0B98C31C}" srcOrd="0" destOrd="0" parTransId="{3A43A8B0-84DA-4D0C-BFF7-E975D0C83212}" sibTransId="{D0325FA3-7523-4506-8DEE-E614FBEE6166}"/>
    <dgm:cxn modelId="{8B29D690-DBED-4CAD-839B-4B76CC42BE7A}" type="presOf" srcId="{3104A35B-3718-4145-AF9B-9F090BC4E5A0}" destId="{C2353B16-FE97-40DA-9242-7E4DE045D11B}" srcOrd="0" destOrd="0" presId="urn:microsoft.com/office/officeart/2018/2/layout/IconVerticalSolidList"/>
    <dgm:cxn modelId="{5F5F26C6-3914-424A-B2CA-E7D1E37D0471}" srcId="{0055C840-B9FA-4D23-B42E-FF38A702DF3E}" destId="{3104A35B-3718-4145-AF9B-9F090BC4E5A0}" srcOrd="2" destOrd="0" parTransId="{C73C1AC6-5392-4FF5-9262-FAE51331E742}" sibTransId="{3B0D3798-7F86-4137-852E-0273EC3C528D}"/>
    <dgm:cxn modelId="{5B3D07EC-1C75-4BBB-A36A-7E3D82C6472F}" type="presOf" srcId="{990195AE-CCB3-49D9-8D65-2B0C0B98C31C}" destId="{826EF5BD-8DC1-412D-BC7A-503108884CA5}" srcOrd="0" destOrd="0" presId="urn:microsoft.com/office/officeart/2018/2/layout/IconVerticalSolidList"/>
    <dgm:cxn modelId="{CA70D6F0-1A11-4B74-8FFB-47832C96309C}" srcId="{0055C840-B9FA-4D23-B42E-FF38A702DF3E}" destId="{C404CCC8-1F10-44FD-90F6-AAE524A3CCAA}" srcOrd="1" destOrd="0" parTransId="{BB3A18B9-BBE1-45B3-A036-B2253CACBA0E}" sibTransId="{BD5C02E3-115E-4161-8309-6CBD5B73850C}"/>
    <dgm:cxn modelId="{C28A654F-11C2-446E-9832-14FDB11F9950}" type="presParOf" srcId="{FA2653F7-EBB4-4D28-A2F0-55234E7DF5AF}" destId="{49EE6A68-22F1-4A8E-8F4C-B257FF99DFDF}" srcOrd="0" destOrd="0" presId="urn:microsoft.com/office/officeart/2018/2/layout/IconVerticalSolidList"/>
    <dgm:cxn modelId="{52B4CD69-196A-48B0-A9B8-412FAB917F2E}" type="presParOf" srcId="{49EE6A68-22F1-4A8E-8F4C-B257FF99DFDF}" destId="{CD75D64C-DDCC-4909-A100-00E1A8D47F62}" srcOrd="0" destOrd="0" presId="urn:microsoft.com/office/officeart/2018/2/layout/IconVerticalSolidList"/>
    <dgm:cxn modelId="{24E90E94-EE4A-4A80-BF39-54E3876974C6}" type="presParOf" srcId="{49EE6A68-22F1-4A8E-8F4C-B257FF99DFDF}" destId="{1ACADAAA-30CE-4F28-8307-ECE30D727918}" srcOrd="1" destOrd="0" presId="urn:microsoft.com/office/officeart/2018/2/layout/IconVerticalSolidList"/>
    <dgm:cxn modelId="{9B6E854B-57F0-4290-9291-1464859067A3}" type="presParOf" srcId="{49EE6A68-22F1-4A8E-8F4C-B257FF99DFDF}" destId="{10B0175C-4D1B-446A-9CBA-DD115D321D21}" srcOrd="2" destOrd="0" presId="urn:microsoft.com/office/officeart/2018/2/layout/IconVerticalSolidList"/>
    <dgm:cxn modelId="{9825E825-C54E-4236-A2C7-DE7B1A5E1958}" type="presParOf" srcId="{49EE6A68-22F1-4A8E-8F4C-B257FF99DFDF}" destId="{826EF5BD-8DC1-412D-BC7A-503108884CA5}" srcOrd="3" destOrd="0" presId="urn:microsoft.com/office/officeart/2018/2/layout/IconVerticalSolidList"/>
    <dgm:cxn modelId="{1A9994CD-6297-4D8E-ADD6-E7C5038EF35F}" type="presParOf" srcId="{FA2653F7-EBB4-4D28-A2F0-55234E7DF5AF}" destId="{758CD8EB-CB09-484D-BAF2-34AD29ABB1A5}" srcOrd="1" destOrd="0" presId="urn:microsoft.com/office/officeart/2018/2/layout/IconVerticalSolidList"/>
    <dgm:cxn modelId="{8BB1D9DE-8AD5-432A-AB25-2847AFC747CA}" type="presParOf" srcId="{FA2653F7-EBB4-4D28-A2F0-55234E7DF5AF}" destId="{DAF97DA6-42D3-4E2D-BD5B-6D3484296AE7}" srcOrd="2" destOrd="0" presId="urn:microsoft.com/office/officeart/2018/2/layout/IconVerticalSolidList"/>
    <dgm:cxn modelId="{5F713BA3-DCF6-4814-88D0-F89CFBF919CE}" type="presParOf" srcId="{DAF97DA6-42D3-4E2D-BD5B-6D3484296AE7}" destId="{99991A9F-D178-4B0B-B00B-4DDB550FF3D3}" srcOrd="0" destOrd="0" presId="urn:microsoft.com/office/officeart/2018/2/layout/IconVerticalSolidList"/>
    <dgm:cxn modelId="{6CF5DE13-7674-4CB0-916A-F27227F1ADF5}" type="presParOf" srcId="{DAF97DA6-42D3-4E2D-BD5B-6D3484296AE7}" destId="{63441433-59E1-45BC-90F3-8C61BA89A4A2}" srcOrd="1" destOrd="0" presId="urn:microsoft.com/office/officeart/2018/2/layout/IconVerticalSolidList"/>
    <dgm:cxn modelId="{0B1B6188-7617-4935-B5C7-78B42243EF80}" type="presParOf" srcId="{DAF97DA6-42D3-4E2D-BD5B-6D3484296AE7}" destId="{CF04FAF9-C0DC-4C96-85FA-6B9F46D2B6AE}" srcOrd="2" destOrd="0" presId="urn:microsoft.com/office/officeart/2018/2/layout/IconVerticalSolidList"/>
    <dgm:cxn modelId="{B1278191-5CED-4848-BBA4-5C70F9861DB8}" type="presParOf" srcId="{DAF97DA6-42D3-4E2D-BD5B-6D3484296AE7}" destId="{31D04BF4-7C1B-4749-AFA1-895499A876EE}" srcOrd="3" destOrd="0" presId="urn:microsoft.com/office/officeart/2018/2/layout/IconVerticalSolidList"/>
    <dgm:cxn modelId="{1D003A10-7492-42B7-995D-3DD84A78AAF7}" type="presParOf" srcId="{FA2653F7-EBB4-4D28-A2F0-55234E7DF5AF}" destId="{2762D803-E904-4BC5-B6AA-0E2873BEEDF7}" srcOrd="3" destOrd="0" presId="urn:microsoft.com/office/officeart/2018/2/layout/IconVerticalSolidList"/>
    <dgm:cxn modelId="{F24EDB3D-3CB1-4915-B17E-C758F960ECDF}" type="presParOf" srcId="{FA2653F7-EBB4-4D28-A2F0-55234E7DF5AF}" destId="{F7799025-5BAA-4E3E-A490-1D1C731D4908}" srcOrd="4" destOrd="0" presId="urn:microsoft.com/office/officeart/2018/2/layout/IconVerticalSolidList"/>
    <dgm:cxn modelId="{0F3BE21A-6195-4004-A44B-1E9835353540}" type="presParOf" srcId="{F7799025-5BAA-4E3E-A490-1D1C731D4908}" destId="{5AE2B385-836D-472A-91A7-D8098C853BEC}" srcOrd="0" destOrd="0" presId="urn:microsoft.com/office/officeart/2018/2/layout/IconVerticalSolidList"/>
    <dgm:cxn modelId="{BE98F5DA-0517-49BA-B247-A3E67D25CE30}" type="presParOf" srcId="{F7799025-5BAA-4E3E-A490-1D1C731D4908}" destId="{5B4369D4-1685-472B-A527-FF481E8720C0}" srcOrd="1" destOrd="0" presId="urn:microsoft.com/office/officeart/2018/2/layout/IconVerticalSolidList"/>
    <dgm:cxn modelId="{102AD4A7-AA92-47AE-B8DB-B2FFBC98A895}" type="presParOf" srcId="{F7799025-5BAA-4E3E-A490-1D1C731D4908}" destId="{C5D37574-C524-4979-8D81-C33C783D74C1}" srcOrd="2" destOrd="0" presId="urn:microsoft.com/office/officeart/2018/2/layout/IconVerticalSolidList"/>
    <dgm:cxn modelId="{44C2C917-B045-4D99-AB67-A5E822C48A9B}" type="presParOf" srcId="{F7799025-5BAA-4E3E-A490-1D1C731D4908}" destId="{C2353B16-FE97-40DA-9242-7E4DE045D11B}" srcOrd="3" destOrd="0" presId="urn:microsoft.com/office/officeart/2018/2/layout/IconVerticalSolidList"/>
    <dgm:cxn modelId="{FCA6CBA2-D200-4852-85E8-61C0693BC828}" type="presParOf" srcId="{FA2653F7-EBB4-4D28-A2F0-55234E7DF5AF}" destId="{33A96F5E-7F79-45DB-8D9D-CB8C38A22ACC}" srcOrd="5" destOrd="0" presId="urn:microsoft.com/office/officeart/2018/2/layout/IconVerticalSolidList"/>
    <dgm:cxn modelId="{D365A269-F207-4123-9B37-1C1450181243}" type="presParOf" srcId="{FA2653F7-EBB4-4D28-A2F0-55234E7DF5AF}" destId="{3F956331-D4CA-42D7-8149-8E595437D218}" srcOrd="6" destOrd="0" presId="urn:microsoft.com/office/officeart/2018/2/layout/IconVerticalSolidList"/>
    <dgm:cxn modelId="{A16105BD-033B-4C5E-AD1F-BCAC11898D80}" type="presParOf" srcId="{3F956331-D4CA-42D7-8149-8E595437D218}" destId="{C714586E-BCA7-46B4-8CBA-B00E9FBAA8B0}" srcOrd="0" destOrd="0" presId="urn:microsoft.com/office/officeart/2018/2/layout/IconVerticalSolidList"/>
    <dgm:cxn modelId="{56AE17B1-7689-41AA-BD28-A4471E8E4FA6}" type="presParOf" srcId="{3F956331-D4CA-42D7-8149-8E595437D218}" destId="{7875B8DC-D8E3-41B1-8721-234C74A141EF}" srcOrd="1" destOrd="0" presId="urn:microsoft.com/office/officeart/2018/2/layout/IconVerticalSolidList"/>
    <dgm:cxn modelId="{C2D38DBE-7B2B-421B-A883-324182ECDBFA}" type="presParOf" srcId="{3F956331-D4CA-42D7-8149-8E595437D218}" destId="{7638492C-3300-41B8-B83B-B0511D96B044}" srcOrd="2" destOrd="0" presId="urn:microsoft.com/office/officeart/2018/2/layout/IconVerticalSolidList"/>
    <dgm:cxn modelId="{6D15D157-E4EA-444D-9560-BDB572985072}" type="presParOf" srcId="{3F956331-D4CA-42D7-8149-8E595437D218}" destId="{1C27FB3B-151C-4F96-A291-10D5E3B14064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5EBC7150-F676-4563-AC93-A2FF462ABB83}" type="doc">
      <dgm:prSet loTypeId="urn:microsoft.com/office/officeart/2005/8/layout/vList2" loCatId="list" qsTypeId="urn:microsoft.com/office/officeart/2005/8/quickstyle/simple1" qsCatId="simple" csTypeId="urn:microsoft.com/office/officeart/2005/8/colors/accent1_3" csCatId="accent1" phldr="1"/>
      <dgm:spPr/>
      <dgm:t>
        <a:bodyPr/>
        <a:lstStyle/>
        <a:p>
          <a:endParaRPr lang="en-US"/>
        </a:p>
      </dgm:t>
    </dgm:pt>
    <dgm:pt modelId="{D598A020-B236-4AF6-A25B-05ABBEAB160B}">
      <dgm:prSet/>
      <dgm:spPr/>
      <dgm:t>
        <a:bodyPr/>
        <a:lstStyle/>
        <a:p>
          <a:r>
            <a:rPr lang="en-US"/>
            <a:t>Medical Charges – require substantiation after card swipe</a:t>
          </a:r>
        </a:p>
      </dgm:t>
    </dgm:pt>
    <dgm:pt modelId="{86AEB01D-3E6E-4EFD-BE4F-EA34D8B280B8}" type="parTrans" cxnId="{B4798074-667B-4D28-85C8-7BA9C5A2BB6A}">
      <dgm:prSet/>
      <dgm:spPr/>
      <dgm:t>
        <a:bodyPr/>
        <a:lstStyle/>
        <a:p>
          <a:endParaRPr lang="en-US"/>
        </a:p>
      </dgm:t>
    </dgm:pt>
    <dgm:pt modelId="{4D83F568-8924-435C-BDAC-E83A06B61AE8}" type="sibTrans" cxnId="{B4798074-667B-4D28-85C8-7BA9C5A2BB6A}">
      <dgm:prSet/>
      <dgm:spPr/>
      <dgm:t>
        <a:bodyPr/>
        <a:lstStyle/>
        <a:p>
          <a:endParaRPr lang="en-US"/>
        </a:p>
      </dgm:t>
    </dgm:pt>
    <dgm:pt modelId="{EC079CF1-2214-486A-B8A9-C4280CF15D73}">
      <dgm:prSet/>
      <dgm:spPr/>
      <dgm:t>
        <a:bodyPr/>
        <a:lstStyle/>
        <a:p>
          <a:r>
            <a:rPr lang="en-US"/>
            <a:t>Benefit Strategies will email participant and request substantiation </a:t>
          </a:r>
        </a:p>
      </dgm:t>
    </dgm:pt>
    <dgm:pt modelId="{4C7D35DC-5C0D-428B-9E08-D8751587B927}" type="parTrans" cxnId="{9F9143A0-316A-4CB5-B5A5-943562316E40}">
      <dgm:prSet/>
      <dgm:spPr/>
      <dgm:t>
        <a:bodyPr/>
        <a:lstStyle/>
        <a:p>
          <a:endParaRPr lang="en-US"/>
        </a:p>
      </dgm:t>
    </dgm:pt>
    <dgm:pt modelId="{86DACB96-FB64-4F9E-9F22-41B750040935}" type="sibTrans" cxnId="{9F9143A0-316A-4CB5-B5A5-943562316E40}">
      <dgm:prSet/>
      <dgm:spPr/>
      <dgm:t>
        <a:bodyPr/>
        <a:lstStyle/>
        <a:p>
          <a:endParaRPr lang="en-US"/>
        </a:p>
      </dgm:t>
    </dgm:pt>
    <dgm:pt modelId="{B685B836-562C-4937-954F-B38B53802D47}">
      <dgm:prSet/>
      <dgm:spPr/>
      <dgm:t>
        <a:bodyPr/>
        <a:lstStyle/>
        <a:p>
          <a:r>
            <a:rPr lang="en-US"/>
            <a:t>Log in to </a:t>
          </a:r>
          <a:r>
            <a:rPr lang="en-US">
              <a:hlinkClick xmlns:r="http://schemas.openxmlformats.org/officeDocument/2006/relationships" r:id="rId1"/>
            </a:rPr>
            <a:t>www.harvardpilgrim.org</a:t>
          </a:r>
          <a:r>
            <a:rPr lang="en-US"/>
            <a:t> to obtain copy of the claim</a:t>
          </a:r>
        </a:p>
      </dgm:t>
    </dgm:pt>
    <dgm:pt modelId="{C94E7200-F154-43B4-B00C-9E3D563322D1}" type="parTrans" cxnId="{E03E5311-F10E-440F-868E-5F03481E677F}">
      <dgm:prSet/>
      <dgm:spPr/>
      <dgm:t>
        <a:bodyPr/>
        <a:lstStyle/>
        <a:p>
          <a:endParaRPr lang="en-US"/>
        </a:p>
      </dgm:t>
    </dgm:pt>
    <dgm:pt modelId="{5EBB2302-57F7-4A2B-B447-5608DC4537BA}" type="sibTrans" cxnId="{E03E5311-F10E-440F-868E-5F03481E677F}">
      <dgm:prSet/>
      <dgm:spPr/>
      <dgm:t>
        <a:bodyPr/>
        <a:lstStyle/>
        <a:p>
          <a:endParaRPr lang="en-US"/>
        </a:p>
      </dgm:t>
    </dgm:pt>
    <dgm:pt modelId="{121A2304-7CD6-4938-AC89-63CD56FC88E0}">
      <dgm:prSet/>
      <dgm:spPr/>
      <dgm:t>
        <a:bodyPr/>
        <a:lstStyle/>
        <a:p>
          <a:r>
            <a:rPr lang="en-US"/>
            <a:t>Send copy of Claim Summary to Benefit Strategies</a:t>
          </a:r>
        </a:p>
      </dgm:t>
    </dgm:pt>
    <dgm:pt modelId="{53717D3B-81E7-46A6-986E-31C3373DC543}" type="parTrans" cxnId="{149BAD35-B698-4D11-9357-082E28769BE8}">
      <dgm:prSet/>
      <dgm:spPr/>
      <dgm:t>
        <a:bodyPr/>
        <a:lstStyle/>
        <a:p>
          <a:endParaRPr lang="en-US"/>
        </a:p>
      </dgm:t>
    </dgm:pt>
    <dgm:pt modelId="{44C2BF6A-3187-4481-86EF-7870B68E29A1}" type="sibTrans" cxnId="{149BAD35-B698-4D11-9357-082E28769BE8}">
      <dgm:prSet/>
      <dgm:spPr/>
      <dgm:t>
        <a:bodyPr/>
        <a:lstStyle/>
        <a:p>
          <a:endParaRPr lang="en-US"/>
        </a:p>
      </dgm:t>
    </dgm:pt>
    <dgm:pt modelId="{8050FE8E-33BF-4742-9297-B1F94AD9E40F}">
      <dgm:prSet/>
      <dgm:spPr/>
      <dgm:t>
        <a:bodyPr/>
        <a:lstStyle/>
        <a:p>
          <a:r>
            <a:rPr lang="en-US"/>
            <a:t>Make sure it includes:</a:t>
          </a:r>
        </a:p>
      </dgm:t>
    </dgm:pt>
    <dgm:pt modelId="{6A7B7261-8DA1-441D-9B77-87DA8BD2345F}" type="parTrans" cxnId="{B01AA5B5-1101-47CC-A17E-5B7C9FA95D34}">
      <dgm:prSet/>
      <dgm:spPr/>
      <dgm:t>
        <a:bodyPr/>
        <a:lstStyle/>
        <a:p>
          <a:endParaRPr lang="en-US"/>
        </a:p>
      </dgm:t>
    </dgm:pt>
    <dgm:pt modelId="{B483F774-DE10-494E-ACD4-8838B2F58589}" type="sibTrans" cxnId="{B01AA5B5-1101-47CC-A17E-5B7C9FA95D34}">
      <dgm:prSet/>
      <dgm:spPr/>
      <dgm:t>
        <a:bodyPr/>
        <a:lstStyle/>
        <a:p>
          <a:endParaRPr lang="en-US"/>
        </a:p>
      </dgm:t>
    </dgm:pt>
    <dgm:pt modelId="{F8381F3F-4B58-411A-848D-9EDEF3694566}">
      <dgm:prSet/>
      <dgm:spPr/>
      <dgm:t>
        <a:bodyPr/>
        <a:lstStyle/>
        <a:p>
          <a:r>
            <a:rPr lang="en-US"/>
            <a:t>Member Name</a:t>
          </a:r>
        </a:p>
      </dgm:t>
    </dgm:pt>
    <dgm:pt modelId="{7205E1AB-8F98-46CC-8D45-2EFD85499058}" type="parTrans" cxnId="{4E1B49A4-E02E-49FE-9BD1-71B1A737A82E}">
      <dgm:prSet/>
      <dgm:spPr/>
      <dgm:t>
        <a:bodyPr/>
        <a:lstStyle/>
        <a:p>
          <a:endParaRPr lang="en-US"/>
        </a:p>
      </dgm:t>
    </dgm:pt>
    <dgm:pt modelId="{378BE345-2674-4488-90A0-2D04B2AFE3C5}" type="sibTrans" cxnId="{4E1B49A4-E02E-49FE-9BD1-71B1A737A82E}">
      <dgm:prSet/>
      <dgm:spPr/>
      <dgm:t>
        <a:bodyPr/>
        <a:lstStyle/>
        <a:p>
          <a:endParaRPr lang="en-US"/>
        </a:p>
      </dgm:t>
    </dgm:pt>
    <dgm:pt modelId="{54EC8852-8264-447B-92AF-AB79D7AC2F85}">
      <dgm:prSet/>
      <dgm:spPr/>
      <dgm:t>
        <a:bodyPr/>
        <a:lstStyle/>
        <a:p>
          <a:r>
            <a:rPr lang="en-US"/>
            <a:t>Date of Service </a:t>
          </a:r>
        </a:p>
      </dgm:t>
    </dgm:pt>
    <dgm:pt modelId="{8D664AB8-DBA5-47B2-AEC2-0ABB27AD4E07}" type="parTrans" cxnId="{B2B2BA20-F411-40AC-BA9A-3DB170F41A2F}">
      <dgm:prSet/>
      <dgm:spPr/>
      <dgm:t>
        <a:bodyPr/>
        <a:lstStyle/>
        <a:p>
          <a:endParaRPr lang="en-US"/>
        </a:p>
      </dgm:t>
    </dgm:pt>
    <dgm:pt modelId="{E7A95377-FB06-4D57-8AA6-323DAAAB52EF}" type="sibTrans" cxnId="{B2B2BA20-F411-40AC-BA9A-3DB170F41A2F}">
      <dgm:prSet/>
      <dgm:spPr/>
      <dgm:t>
        <a:bodyPr/>
        <a:lstStyle/>
        <a:p>
          <a:endParaRPr lang="en-US"/>
        </a:p>
      </dgm:t>
    </dgm:pt>
    <dgm:pt modelId="{077F1757-9777-486E-A7AF-8052134997E5}">
      <dgm:prSet/>
      <dgm:spPr/>
      <dgm:t>
        <a:bodyPr/>
        <a:lstStyle/>
        <a:p>
          <a:r>
            <a:rPr lang="en-US"/>
            <a:t>Claim Amount and Deductible Amount </a:t>
          </a:r>
        </a:p>
      </dgm:t>
    </dgm:pt>
    <dgm:pt modelId="{3F4BC22D-3D45-4DAE-BE0B-F8DF466261C7}" type="parTrans" cxnId="{C6577245-6DE6-4DA8-8EC6-2BA03BEA1310}">
      <dgm:prSet/>
      <dgm:spPr/>
      <dgm:t>
        <a:bodyPr/>
        <a:lstStyle/>
        <a:p>
          <a:endParaRPr lang="en-US"/>
        </a:p>
      </dgm:t>
    </dgm:pt>
    <dgm:pt modelId="{17499A71-6566-4BC3-A6A2-A9B9AD17F2F9}" type="sibTrans" cxnId="{C6577245-6DE6-4DA8-8EC6-2BA03BEA1310}">
      <dgm:prSet/>
      <dgm:spPr/>
      <dgm:t>
        <a:bodyPr/>
        <a:lstStyle/>
        <a:p>
          <a:endParaRPr lang="en-US"/>
        </a:p>
      </dgm:t>
    </dgm:pt>
    <dgm:pt modelId="{5477D8C4-04DC-4BB2-A9CF-0CFA1CCBF492}">
      <dgm:prSet/>
      <dgm:spPr/>
      <dgm:t>
        <a:bodyPr/>
        <a:lstStyle/>
        <a:p>
          <a:r>
            <a:rPr lang="en-US" b="1"/>
            <a:t>If you do not respond to request for substantiation, your card will be suspended</a:t>
          </a:r>
          <a:endParaRPr lang="en-US"/>
        </a:p>
      </dgm:t>
    </dgm:pt>
    <dgm:pt modelId="{C4DF63E2-359D-4E30-8232-D531AF2715E6}" type="parTrans" cxnId="{A46D825B-DFB9-4600-ACA2-9042A0B90B4E}">
      <dgm:prSet/>
      <dgm:spPr/>
      <dgm:t>
        <a:bodyPr/>
        <a:lstStyle/>
        <a:p>
          <a:endParaRPr lang="en-US"/>
        </a:p>
      </dgm:t>
    </dgm:pt>
    <dgm:pt modelId="{8141291B-7AA4-4273-A693-E03487C9B772}" type="sibTrans" cxnId="{A46D825B-DFB9-4600-ACA2-9042A0B90B4E}">
      <dgm:prSet/>
      <dgm:spPr/>
      <dgm:t>
        <a:bodyPr/>
        <a:lstStyle/>
        <a:p>
          <a:endParaRPr lang="en-US"/>
        </a:p>
      </dgm:t>
    </dgm:pt>
    <dgm:pt modelId="{8120B784-5B50-4B7C-BEE4-5BF790C3B910}">
      <dgm:prSet/>
      <dgm:spPr/>
      <dgm:t>
        <a:bodyPr/>
        <a:lstStyle/>
        <a:p>
          <a:r>
            <a:rPr lang="en-US"/>
            <a:t>Prescription Drugs – automatically approved via card swipe</a:t>
          </a:r>
        </a:p>
      </dgm:t>
    </dgm:pt>
    <dgm:pt modelId="{05BC988D-06BD-4EA1-B7C7-5B63B6660497}" type="parTrans" cxnId="{D31BF40A-6DCC-459E-BF03-6E7EF58D243C}">
      <dgm:prSet/>
      <dgm:spPr/>
      <dgm:t>
        <a:bodyPr/>
        <a:lstStyle/>
        <a:p>
          <a:endParaRPr lang="en-US"/>
        </a:p>
      </dgm:t>
    </dgm:pt>
    <dgm:pt modelId="{8DE6C69F-D766-4837-9507-16730C4E6219}" type="sibTrans" cxnId="{D31BF40A-6DCC-459E-BF03-6E7EF58D243C}">
      <dgm:prSet/>
      <dgm:spPr/>
      <dgm:t>
        <a:bodyPr/>
        <a:lstStyle/>
        <a:p>
          <a:endParaRPr lang="en-US"/>
        </a:p>
      </dgm:t>
    </dgm:pt>
    <dgm:pt modelId="{79165A52-0850-42C7-B912-25937FA68BBF}">
      <dgm:prSet/>
      <dgm:spPr/>
      <dgm:t>
        <a:bodyPr/>
        <a:lstStyle/>
        <a:p>
          <a:r>
            <a:rPr lang="en-US"/>
            <a:t>Save receipt as proof of purchase</a:t>
          </a:r>
        </a:p>
      </dgm:t>
    </dgm:pt>
    <dgm:pt modelId="{C3698B6D-41FE-4723-8B61-C84BBDB5ABE0}" type="parTrans" cxnId="{7794F85E-5FEE-47BA-930E-884D0E39C316}">
      <dgm:prSet/>
      <dgm:spPr/>
      <dgm:t>
        <a:bodyPr/>
        <a:lstStyle/>
        <a:p>
          <a:endParaRPr lang="en-US"/>
        </a:p>
      </dgm:t>
    </dgm:pt>
    <dgm:pt modelId="{27D94565-B0FB-4CD7-8E35-9701708D1F49}" type="sibTrans" cxnId="{7794F85E-5FEE-47BA-930E-884D0E39C316}">
      <dgm:prSet/>
      <dgm:spPr/>
      <dgm:t>
        <a:bodyPr/>
        <a:lstStyle/>
        <a:p>
          <a:endParaRPr lang="en-US"/>
        </a:p>
      </dgm:t>
    </dgm:pt>
    <dgm:pt modelId="{8ADAC17A-12B9-4ED2-A3C9-17285C91C33A}">
      <dgm:prSet/>
      <dgm:spPr/>
      <dgm:t>
        <a:bodyPr/>
        <a:lstStyle/>
        <a:p>
          <a:r>
            <a:rPr lang="en-US"/>
            <a:t>Benefit Strategies may email participant and request substantiation</a:t>
          </a:r>
        </a:p>
      </dgm:t>
    </dgm:pt>
    <dgm:pt modelId="{8EB589AB-50CB-4F98-837A-47323676485E}" type="parTrans" cxnId="{AC80CB7F-2029-4697-B0B9-F61D1CED63CD}">
      <dgm:prSet/>
      <dgm:spPr/>
      <dgm:t>
        <a:bodyPr/>
        <a:lstStyle/>
        <a:p>
          <a:endParaRPr lang="en-US"/>
        </a:p>
      </dgm:t>
    </dgm:pt>
    <dgm:pt modelId="{BB29CF30-D8A2-402E-88D1-C559683C5269}" type="sibTrans" cxnId="{AC80CB7F-2029-4697-B0B9-F61D1CED63CD}">
      <dgm:prSet/>
      <dgm:spPr/>
      <dgm:t>
        <a:bodyPr/>
        <a:lstStyle/>
        <a:p>
          <a:endParaRPr lang="en-US"/>
        </a:p>
      </dgm:t>
    </dgm:pt>
    <dgm:pt modelId="{BFF6F36E-FF3B-4DBC-B757-045342890D49}" type="pres">
      <dgm:prSet presAssocID="{5EBC7150-F676-4563-AC93-A2FF462ABB83}" presName="linear" presStyleCnt="0">
        <dgm:presLayoutVars>
          <dgm:animLvl val="lvl"/>
          <dgm:resizeHandles val="exact"/>
        </dgm:presLayoutVars>
      </dgm:prSet>
      <dgm:spPr/>
    </dgm:pt>
    <dgm:pt modelId="{8E807519-6985-4F80-A1C6-56A704D0198E}" type="pres">
      <dgm:prSet presAssocID="{D598A020-B236-4AF6-A25B-05ABBEAB160B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D3DEF119-FBC9-4BA8-A7B8-5CC7234DCAED}" type="pres">
      <dgm:prSet presAssocID="{D598A020-B236-4AF6-A25B-05ABBEAB160B}" presName="childText" presStyleLbl="revTx" presStyleIdx="0" presStyleCnt="2">
        <dgm:presLayoutVars>
          <dgm:bulletEnabled val="1"/>
        </dgm:presLayoutVars>
      </dgm:prSet>
      <dgm:spPr/>
    </dgm:pt>
    <dgm:pt modelId="{F4AC0895-6402-4E4F-9D80-F8FAA5C00A41}" type="pres">
      <dgm:prSet presAssocID="{8120B784-5B50-4B7C-BEE4-5BF790C3B910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B7AC0629-E7BF-49FA-818E-DB90888B3C01}" type="pres">
      <dgm:prSet presAssocID="{8120B784-5B50-4B7C-BEE4-5BF790C3B910}" presName="childText" presStyleLbl="revTx" presStyleIdx="1" presStyleCnt="2">
        <dgm:presLayoutVars>
          <dgm:bulletEnabled val="1"/>
        </dgm:presLayoutVars>
      </dgm:prSet>
      <dgm:spPr/>
    </dgm:pt>
    <dgm:pt modelId="{6E9422E9-5FF1-4A98-AB27-B9B8D9FDF0F0}" type="pres">
      <dgm:prSet presAssocID="{5477D8C4-04DC-4BB2-A9CF-0CFA1CCBF492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ECFC9002-DF66-4DAA-BAA8-6EECA6CBF4B5}" type="presOf" srcId="{8ADAC17A-12B9-4ED2-A3C9-17285C91C33A}" destId="{B7AC0629-E7BF-49FA-818E-DB90888B3C01}" srcOrd="0" destOrd="1" presId="urn:microsoft.com/office/officeart/2005/8/layout/vList2"/>
    <dgm:cxn modelId="{CD531506-D66B-472D-909F-34A9F9FF6D97}" type="presOf" srcId="{8120B784-5B50-4B7C-BEE4-5BF790C3B910}" destId="{F4AC0895-6402-4E4F-9D80-F8FAA5C00A41}" srcOrd="0" destOrd="0" presId="urn:microsoft.com/office/officeart/2005/8/layout/vList2"/>
    <dgm:cxn modelId="{70FB420A-1239-4DCE-87AC-67089A631B65}" type="presOf" srcId="{D598A020-B236-4AF6-A25B-05ABBEAB160B}" destId="{8E807519-6985-4F80-A1C6-56A704D0198E}" srcOrd="0" destOrd="0" presId="urn:microsoft.com/office/officeart/2005/8/layout/vList2"/>
    <dgm:cxn modelId="{D31BF40A-6DCC-459E-BF03-6E7EF58D243C}" srcId="{5EBC7150-F676-4563-AC93-A2FF462ABB83}" destId="{8120B784-5B50-4B7C-BEE4-5BF790C3B910}" srcOrd="1" destOrd="0" parTransId="{05BC988D-06BD-4EA1-B7C7-5B63B6660497}" sibTransId="{8DE6C69F-D766-4837-9507-16730C4E6219}"/>
    <dgm:cxn modelId="{F173970E-3E37-45E2-9023-16A4D179D8CF}" type="presOf" srcId="{79165A52-0850-42C7-B912-25937FA68BBF}" destId="{B7AC0629-E7BF-49FA-818E-DB90888B3C01}" srcOrd="0" destOrd="0" presId="urn:microsoft.com/office/officeart/2005/8/layout/vList2"/>
    <dgm:cxn modelId="{E03E5311-F10E-440F-868E-5F03481E677F}" srcId="{D598A020-B236-4AF6-A25B-05ABBEAB160B}" destId="{B685B836-562C-4937-954F-B38B53802D47}" srcOrd="1" destOrd="0" parTransId="{C94E7200-F154-43B4-B00C-9E3D563322D1}" sibTransId="{5EBB2302-57F7-4A2B-B447-5608DC4537BA}"/>
    <dgm:cxn modelId="{B2B2BA20-F411-40AC-BA9A-3DB170F41A2F}" srcId="{8050FE8E-33BF-4742-9297-B1F94AD9E40F}" destId="{54EC8852-8264-447B-92AF-AB79D7AC2F85}" srcOrd="1" destOrd="0" parTransId="{8D664AB8-DBA5-47B2-AEC2-0ABB27AD4E07}" sibTransId="{E7A95377-FB06-4D57-8AA6-323DAAAB52EF}"/>
    <dgm:cxn modelId="{149BAD35-B698-4D11-9357-082E28769BE8}" srcId="{D598A020-B236-4AF6-A25B-05ABBEAB160B}" destId="{121A2304-7CD6-4938-AC89-63CD56FC88E0}" srcOrd="2" destOrd="0" parTransId="{53717D3B-81E7-46A6-986E-31C3373DC543}" sibTransId="{44C2BF6A-3187-4481-86EF-7870B68E29A1}"/>
    <dgm:cxn modelId="{CABE6E3D-C9F4-433F-A6A8-337AAEE520AA}" type="presOf" srcId="{121A2304-7CD6-4938-AC89-63CD56FC88E0}" destId="{D3DEF119-FBC9-4BA8-A7B8-5CC7234DCAED}" srcOrd="0" destOrd="2" presId="urn:microsoft.com/office/officeart/2005/8/layout/vList2"/>
    <dgm:cxn modelId="{A46D825B-DFB9-4600-ACA2-9042A0B90B4E}" srcId="{5EBC7150-F676-4563-AC93-A2FF462ABB83}" destId="{5477D8C4-04DC-4BB2-A9CF-0CFA1CCBF492}" srcOrd="2" destOrd="0" parTransId="{C4DF63E2-359D-4E30-8232-D531AF2715E6}" sibTransId="{8141291B-7AA4-4273-A693-E03487C9B772}"/>
    <dgm:cxn modelId="{7794F85E-5FEE-47BA-930E-884D0E39C316}" srcId="{8120B784-5B50-4B7C-BEE4-5BF790C3B910}" destId="{79165A52-0850-42C7-B912-25937FA68BBF}" srcOrd="0" destOrd="0" parTransId="{C3698B6D-41FE-4723-8B61-C84BBDB5ABE0}" sibTransId="{27D94565-B0FB-4CD7-8E35-9701708D1F49}"/>
    <dgm:cxn modelId="{C6577245-6DE6-4DA8-8EC6-2BA03BEA1310}" srcId="{8050FE8E-33BF-4742-9297-B1F94AD9E40F}" destId="{077F1757-9777-486E-A7AF-8052134997E5}" srcOrd="2" destOrd="0" parTransId="{3F4BC22D-3D45-4DAE-BE0B-F8DF466261C7}" sibTransId="{17499A71-6566-4BC3-A6A2-A9B9AD17F2F9}"/>
    <dgm:cxn modelId="{AFB7EF6A-C66E-4780-BC44-AF6A14EBFF51}" type="presOf" srcId="{5EBC7150-F676-4563-AC93-A2FF462ABB83}" destId="{BFF6F36E-FF3B-4DBC-B757-045342890D49}" srcOrd="0" destOrd="0" presId="urn:microsoft.com/office/officeart/2005/8/layout/vList2"/>
    <dgm:cxn modelId="{D6CB1A6D-0938-426D-A6C5-60F8FF45DA8C}" type="presOf" srcId="{B685B836-562C-4937-954F-B38B53802D47}" destId="{D3DEF119-FBC9-4BA8-A7B8-5CC7234DCAED}" srcOrd="0" destOrd="1" presId="urn:microsoft.com/office/officeart/2005/8/layout/vList2"/>
    <dgm:cxn modelId="{B4798074-667B-4D28-85C8-7BA9C5A2BB6A}" srcId="{5EBC7150-F676-4563-AC93-A2FF462ABB83}" destId="{D598A020-B236-4AF6-A25B-05ABBEAB160B}" srcOrd="0" destOrd="0" parTransId="{86AEB01D-3E6E-4EFD-BE4F-EA34D8B280B8}" sibTransId="{4D83F568-8924-435C-BDAC-E83A06B61AE8}"/>
    <dgm:cxn modelId="{9B71A555-93FF-43BB-B419-3F4627ACD608}" type="presOf" srcId="{077F1757-9777-486E-A7AF-8052134997E5}" destId="{D3DEF119-FBC9-4BA8-A7B8-5CC7234DCAED}" srcOrd="0" destOrd="6" presId="urn:microsoft.com/office/officeart/2005/8/layout/vList2"/>
    <dgm:cxn modelId="{AC80CB7F-2029-4697-B0B9-F61D1CED63CD}" srcId="{8120B784-5B50-4B7C-BEE4-5BF790C3B910}" destId="{8ADAC17A-12B9-4ED2-A3C9-17285C91C33A}" srcOrd="1" destOrd="0" parTransId="{8EB589AB-50CB-4F98-837A-47323676485E}" sibTransId="{BB29CF30-D8A2-402E-88D1-C559683C5269}"/>
    <dgm:cxn modelId="{9F9143A0-316A-4CB5-B5A5-943562316E40}" srcId="{D598A020-B236-4AF6-A25B-05ABBEAB160B}" destId="{EC079CF1-2214-486A-B8A9-C4280CF15D73}" srcOrd="0" destOrd="0" parTransId="{4C7D35DC-5C0D-428B-9E08-D8751587B927}" sibTransId="{86DACB96-FB64-4F9E-9F22-41B750040935}"/>
    <dgm:cxn modelId="{4E1B49A4-E02E-49FE-9BD1-71B1A737A82E}" srcId="{8050FE8E-33BF-4742-9297-B1F94AD9E40F}" destId="{F8381F3F-4B58-411A-848D-9EDEF3694566}" srcOrd="0" destOrd="0" parTransId="{7205E1AB-8F98-46CC-8D45-2EFD85499058}" sibTransId="{378BE345-2674-4488-90A0-2D04B2AFE3C5}"/>
    <dgm:cxn modelId="{B01AA5B5-1101-47CC-A17E-5B7C9FA95D34}" srcId="{121A2304-7CD6-4938-AC89-63CD56FC88E0}" destId="{8050FE8E-33BF-4742-9297-B1F94AD9E40F}" srcOrd="0" destOrd="0" parTransId="{6A7B7261-8DA1-441D-9B77-87DA8BD2345F}" sibTransId="{B483F774-DE10-494E-ACD4-8838B2F58589}"/>
    <dgm:cxn modelId="{E30CABD4-E86E-4539-B53B-11FED23563CF}" type="presOf" srcId="{5477D8C4-04DC-4BB2-A9CF-0CFA1CCBF492}" destId="{6E9422E9-5FF1-4A98-AB27-B9B8D9FDF0F0}" srcOrd="0" destOrd="0" presId="urn:microsoft.com/office/officeart/2005/8/layout/vList2"/>
    <dgm:cxn modelId="{5C6C37D5-E76E-4221-9602-54087DFDB490}" type="presOf" srcId="{8050FE8E-33BF-4742-9297-B1F94AD9E40F}" destId="{D3DEF119-FBC9-4BA8-A7B8-5CC7234DCAED}" srcOrd="0" destOrd="3" presId="urn:microsoft.com/office/officeart/2005/8/layout/vList2"/>
    <dgm:cxn modelId="{7C675CD5-9040-4681-8F56-9C93D78A7134}" type="presOf" srcId="{F8381F3F-4B58-411A-848D-9EDEF3694566}" destId="{D3DEF119-FBC9-4BA8-A7B8-5CC7234DCAED}" srcOrd="0" destOrd="4" presId="urn:microsoft.com/office/officeart/2005/8/layout/vList2"/>
    <dgm:cxn modelId="{27323CE3-81A8-49C1-B2E2-1C5D8B025F33}" type="presOf" srcId="{54EC8852-8264-447B-92AF-AB79D7AC2F85}" destId="{D3DEF119-FBC9-4BA8-A7B8-5CC7234DCAED}" srcOrd="0" destOrd="5" presId="urn:microsoft.com/office/officeart/2005/8/layout/vList2"/>
    <dgm:cxn modelId="{A07CB9F7-3F8B-49F3-AF87-B15AB7CE18FF}" type="presOf" srcId="{EC079CF1-2214-486A-B8A9-C4280CF15D73}" destId="{D3DEF119-FBC9-4BA8-A7B8-5CC7234DCAED}" srcOrd="0" destOrd="0" presId="urn:microsoft.com/office/officeart/2005/8/layout/vList2"/>
    <dgm:cxn modelId="{8D1DB550-646A-41D3-86A4-70CD6D41B9F0}" type="presParOf" srcId="{BFF6F36E-FF3B-4DBC-B757-045342890D49}" destId="{8E807519-6985-4F80-A1C6-56A704D0198E}" srcOrd="0" destOrd="0" presId="urn:microsoft.com/office/officeart/2005/8/layout/vList2"/>
    <dgm:cxn modelId="{F9CD0FF2-1164-4D29-BF8D-1CBF5051C351}" type="presParOf" srcId="{BFF6F36E-FF3B-4DBC-B757-045342890D49}" destId="{D3DEF119-FBC9-4BA8-A7B8-5CC7234DCAED}" srcOrd="1" destOrd="0" presId="urn:microsoft.com/office/officeart/2005/8/layout/vList2"/>
    <dgm:cxn modelId="{A2DC60A7-7586-4C78-AFCD-49E21DAA3CE9}" type="presParOf" srcId="{BFF6F36E-FF3B-4DBC-B757-045342890D49}" destId="{F4AC0895-6402-4E4F-9D80-F8FAA5C00A41}" srcOrd="2" destOrd="0" presId="urn:microsoft.com/office/officeart/2005/8/layout/vList2"/>
    <dgm:cxn modelId="{65D15160-839E-4DF2-B6F4-6F0E98E9D56E}" type="presParOf" srcId="{BFF6F36E-FF3B-4DBC-B757-045342890D49}" destId="{B7AC0629-E7BF-49FA-818E-DB90888B3C01}" srcOrd="3" destOrd="0" presId="urn:microsoft.com/office/officeart/2005/8/layout/vList2"/>
    <dgm:cxn modelId="{A5EC0C08-C376-4E07-AE45-FD82577C838F}" type="presParOf" srcId="{BFF6F36E-FF3B-4DBC-B757-045342890D49}" destId="{6E9422E9-5FF1-4A98-AB27-B9B8D9FDF0F0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BE73524F-9E25-49E8-AC9B-79879029F3CC}" type="doc">
      <dgm:prSet loTypeId="urn:microsoft.com/office/officeart/2018/2/layout/IconVerticalSolidList" loCatId="icon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1495F21D-D941-40CB-B597-01B96D81D40F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1600" b="1"/>
            <a:t>Doctor on Demand. </a:t>
          </a:r>
          <a:r>
            <a:rPr lang="en-US" sz="1400" i="0">
              <a:latin typeface="+mj-lt"/>
              <a:ea typeface="+mj-ea"/>
              <a:cs typeface="+mj-cs"/>
            </a:rPr>
            <a:t>A telemedicine urgent care service for members to utilize that is not only cost effective but also convenient</a:t>
          </a:r>
          <a:r>
            <a:rPr lang="en-US" sz="1200" i="0">
              <a:latin typeface="+mj-lt"/>
              <a:ea typeface="+mj-ea"/>
              <a:cs typeface="+mj-cs"/>
            </a:rPr>
            <a:t>. </a:t>
          </a:r>
          <a:r>
            <a:rPr lang="en-US" sz="1400" b="1" i="1">
              <a:latin typeface="+mj-lt"/>
              <a:ea typeface="+mj-ea"/>
              <a:cs typeface="+mj-cs"/>
            </a:rPr>
            <a:t>Medical Visits are Covered in Full!</a:t>
          </a:r>
          <a:endParaRPr lang="en-US" sz="1400" b="1" i="0"/>
        </a:p>
      </dgm:t>
    </dgm:pt>
    <dgm:pt modelId="{7BFCA807-D125-415E-B861-641B86C621AF}" type="parTrans" cxnId="{C98607BA-0E05-46A2-8122-AC4E4C05C664}">
      <dgm:prSet/>
      <dgm:spPr/>
      <dgm:t>
        <a:bodyPr/>
        <a:lstStyle/>
        <a:p>
          <a:endParaRPr lang="en-US"/>
        </a:p>
      </dgm:t>
    </dgm:pt>
    <dgm:pt modelId="{B93F7F5C-91D4-4F90-9BEB-774066C8E28B}" type="sibTrans" cxnId="{C98607BA-0E05-46A2-8122-AC4E4C05C664}">
      <dgm:prSet/>
      <dgm:spPr/>
      <dgm:t>
        <a:bodyPr/>
        <a:lstStyle/>
        <a:p>
          <a:endParaRPr lang="en-US"/>
        </a:p>
      </dgm:t>
    </dgm:pt>
    <dgm:pt modelId="{48CF483C-0CA6-41A0-88FB-11BE1EC36E39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1600" b="1"/>
            <a:t>Trust Work-Life Assistance Program. </a:t>
          </a:r>
          <a:r>
            <a:rPr lang="en-US" sz="1400" i="0">
              <a:latin typeface="+mj-lt"/>
              <a:ea typeface="+mj-ea"/>
              <a:cs typeface="+mj-cs"/>
            </a:rPr>
            <a:t>An Employee Assistance Program (EAP) available to all SAU employees regardless of their enrollment in the health plan. </a:t>
          </a:r>
          <a:endParaRPr lang="en-US" sz="1600" i="0"/>
        </a:p>
      </dgm:t>
    </dgm:pt>
    <dgm:pt modelId="{BC4407EE-53A5-43FE-A629-3720ACD6A6E0}" type="parTrans" cxnId="{D98D88F9-D582-42F8-8C3A-A1D5B372DB8C}">
      <dgm:prSet/>
      <dgm:spPr/>
      <dgm:t>
        <a:bodyPr/>
        <a:lstStyle/>
        <a:p>
          <a:endParaRPr lang="en-US"/>
        </a:p>
      </dgm:t>
    </dgm:pt>
    <dgm:pt modelId="{2B5A11B6-AF6D-4DC3-AED5-5F7926568812}" type="sibTrans" cxnId="{D98D88F9-D582-42F8-8C3A-A1D5B372DB8C}">
      <dgm:prSet/>
      <dgm:spPr/>
      <dgm:t>
        <a:bodyPr/>
        <a:lstStyle/>
        <a:p>
          <a:endParaRPr lang="en-US"/>
        </a:p>
      </dgm:t>
    </dgm:pt>
    <dgm:pt modelId="{0D4C9C15-08B2-4C27-AEB9-35796006624F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1600" b="1"/>
            <a:t>Reduce My Costs. </a:t>
          </a:r>
          <a:r>
            <a:rPr kumimoji="0" lang="en-US" sz="1400" b="0" i="0" u="none" strike="noStrike" cap="none" spc="0" normalizeH="0" baseline="0" noProof="0">
              <a:ln/>
              <a:effectLst/>
              <a:uLnTx/>
              <a:uFillTx/>
              <a:latin typeface="+mj-lt"/>
              <a:ea typeface="+mj-ea"/>
              <a:cs typeface="+mj-cs"/>
            </a:rPr>
            <a:t>A </a:t>
          </a:r>
          <a:r>
            <a:rPr lang="en-US" sz="1400" i="0">
              <a:latin typeface="+mj-lt"/>
              <a:ea typeface="+mj-ea"/>
              <a:cs typeface="+mj-cs"/>
            </a:rPr>
            <a:t>healthcare consumer </a:t>
          </a:r>
          <a:r>
            <a:rPr kumimoji="0" lang="en-US" sz="1400" b="0" i="0" u="none" strike="noStrike" cap="none" spc="0" normalizeH="0" baseline="0" noProof="0">
              <a:ln/>
              <a:effectLst/>
              <a:uLnTx/>
              <a:uFillTx/>
              <a:latin typeface="+mj-lt"/>
              <a:ea typeface="+mj-ea"/>
              <a:cs typeface="+mj-cs"/>
            </a:rPr>
            <a:t>tool used to help identify lower costing medical services and reward members who participate. </a:t>
          </a:r>
          <a:r>
            <a:rPr kumimoji="0" lang="en-US" sz="1400" b="1" i="1" u="none" strike="noStrike" cap="none" spc="0" normalizeH="0" baseline="0" noProof="0">
              <a:ln/>
              <a:effectLst/>
              <a:uLnTx/>
              <a:uFillTx/>
              <a:latin typeface="+mj-lt"/>
              <a:ea typeface="+mj-ea"/>
              <a:cs typeface="+mj-cs"/>
            </a:rPr>
            <a:t>Members receive 20% of the savings up to a $2000 Maximum.</a:t>
          </a:r>
          <a:endParaRPr lang="en-US" sz="1600" b="1" i="1"/>
        </a:p>
      </dgm:t>
    </dgm:pt>
    <dgm:pt modelId="{A75B92D8-3E47-4456-9A21-8D490DC26AE9}" type="parTrans" cxnId="{5E81EED7-78F1-4983-BB04-74557540052A}">
      <dgm:prSet/>
      <dgm:spPr/>
      <dgm:t>
        <a:bodyPr/>
        <a:lstStyle/>
        <a:p>
          <a:endParaRPr lang="en-US"/>
        </a:p>
      </dgm:t>
    </dgm:pt>
    <dgm:pt modelId="{84A30D25-BEEF-46EC-95CB-6480A727DDA1}" type="sibTrans" cxnId="{5E81EED7-78F1-4983-BB04-74557540052A}">
      <dgm:prSet/>
      <dgm:spPr/>
      <dgm:t>
        <a:bodyPr/>
        <a:lstStyle/>
        <a:p>
          <a:endParaRPr lang="en-US"/>
        </a:p>
      </dgm:t>
    </dgm:pt>
    <dgm:pt modelId="{653925A6-8EFC-46C6-A568-668A26756BBC}" type="pres">
      <dgm:prSet presAssocID="{BE73524F-9E25-49E8-AC9B-79879029F3CC}" presName="root" presStyleCnt="0">
        <dgm:presLayoutVars>
          <dgm:dir/>
          <dgm:resizeHandles val="exact"/>
        </dgm:presLayoutVars>
      </dgm:prSet>
      <dgm:spPr/>
    </dgm:pt>
    <dgm:pt modelId="{2152FB0F-870F-4A19-9049-26CEA61F2771}" type="pres">
      <dgm:prSet presAssocID="{1495F21D-D941-40CB-B597-01B96D81D40F}" presName="compNode" presStyleCnt="0"/>
      <dgm:spPr/>
    </dgm:pt>
    <dgm:pt modelId="{6F9728ED-5178-428D-8B9A-ACE08F89C131}" type="pres">
      <dgm:prSet presAssocID="{1495F21D-D941-40CB-B597-01B96D81D40F}" presName="bgRect" presStyleLbl="bgShp" presStyleIdx="0" presStyleCnt="3"/>
      <dgm:spPr/>
    </dgm:pt>
    <dgm:pt modelId="{B5AA9A7F-D675-4D83-A50B-CB1DBF77DFFF}" type="pres">
      <dgm:prSet presAssocID="{1495F21D-D941-40CB-B597-01B96D81D40F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Smart Phone with solid fill"/>
        </a:ext>
      </dgm:extLst>
    </dgm:pt>
    <dgm:pt modelId="{36B7CE70-2279-4F6A-A28A-D7479C10F38B}" type="pres">
      <dgm:prSet presAssocID="{1495F21D-D941-40CB-B597-01B96D81D40F}" presName="spaceRect" presStyleCnt="0"/>
      <dgm:spPr/>
    </dgm:pt>
    <dgm:pt modelId="{32041BFB-FE82-431F-90BC-E70CD1C792E1}" type="pres">
      <dgm:prSet presAssocID="{1495F21D-D941-40CB-B597-01B96D81D40F}" presName="parTx" presStyleLbl="revTx" presStyleIdx="0" presStyleCnt="3">
        <dgm:presLayoutVars>
          <dgm:chMax val="0"/>
          <dgm:chPref val="0"/>
        </dgm:presLayoutVars>
      </dgm:prSet>
      <dgm:spPr/>
    </dgm:pt>
    <dgm:pt modelId="{8B79B011-9DBC-4370-96F7-5A476A1D55B3}" type="pres">
      <dgm:prSet presAssocID="{B93F7F5C-91D4-4F90-9BEB-774066C8E28B}" presName="sibTrans" presStyleCnt="0"/>
      <dgm:spPr/>
    </dgm:pt>
    <dgm:pt modelId="{41B9DBDE-FB28-4008-9A95-FDCBA0A0A5CB}" type="pres">
      <dgm:prSet presAssocID="{48CF483C-0CA6-41A0-88FB-11BE1EC36E39}" presName="compNode" presStyleCnt="0"/>
      <dgm:spPr/>
    </dgm:pt>
    <dgm:pt modelId="{FE05BA78-AF7B-4291-8D6A-1AD2668592CB}" type="pres">
      <dgm:prSet presAssocID="{48CF483C-0CA6-41A0-88FB-11BE1EC36E39}" presName="bgRect" presStyleLbl="bgShp" presStyleIdx="1" presStyleCnt="3" custLinFactNeighborX="-8137" custLinFactNeighborY="7709"/>
      <dgm:spPr/>
    </dgm:pt>
    <dgm:pt modelId="{69179B10-2828-4ABE-84BD-2D66FE240461}" type="pres">
      <dgm:prSet presAssocID="{48CF483C-0CA6-41A0-88FB-11BE1EC36E39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Home1 with solid fill"/>
        </a:ext>
      </dgm:extLst>
    </dgm:pt>
    <dgm:pt modelId="{6390152C-56BC-4E39-902A-9C9248FF03A5}" type="pres">
      <dgm:prSet presAssocID="{48CF483C-0CA6-41A0-88FB-11BE1EC36E39}" presName="spaceRect" presStyleCnt="0"/>
      <dgm:spPr/>
    </dgm:pt>
    <dgm:pt modelId="{12F36336-7418-4D3B-807A-6D8736C4CAC4}" type="pres">
      <dgm:prSet presAssocID="{48CF483C-0CA6-41A0-88FB-11BE1EC36E39}" presName="parTx" presStyleLbl="revTx" presStyleIdx="1" presStyleCnt="3">
        <dgm:presLayoutVars>
          <dgm:chMax val="0"/>
          <dgm:chPref val="0"/>
        </dgm:presLayoutVars>
      </dgm:prSet>
      <dgm:spPr/>
    </dgm:pt>
    <dgm:pt modelId="{EDF70FE5-E10B-44A1-AACA-4946CF3FEA96}" type="pres">
      <dgm:prSet presAssocID="{2B5A11B6-AF6D-4DC3-AED5-5F7926568812}" presName="sibTrans" presStyleCnt="0"/>
      <dgm:spPr/>
    </dgm:pt>
    <dgm:pt modelId="{996DAEF4-A341-4997-94BC-A4088FC67C1B}" type="pres">
      <dgm:prSet presAssocID="{0D4C9C15-08B2-4C27-AEB9-35796006624F}" presName="compNode" presStyleCnt="0"/>
      <dgm:spPr/>
    </dgm:pt>
    <dgm:pt modelId="{07FC4852-1F8F-4F3F-867F-51DE644FB205}" type="pres">
      <dgm:prSet presAssocID="{0D4C9C15-08B2-4C27-AEB9-35796006624F}" presName="bgRect" presStyleLbl="bgShp" presStyleIdx="2" presStyleCnt="3" custLinFactNeighborX="0" custLinFactNeighborY="-401"/>
      <dgm:spPr/>
    </dgm:pt>
    <dgm:pt modelId="{3C1BD4C9-5E4C-4C2B-B88F-6FDA2B89556B}" type="pres">
      <dgm:prSet presAssocID="{0D4C9C15-08B2-4C27-AEB9-35796006624F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Dollar with solid fill"/>
        </a:ext>
      </dgm:extLst>
    </dgm:pt>
    <dgm:pt modelId="{337E47C3-13DD-4BD5-837A-2CB730E1FA97}" type="pres">
      <dgm:prSet presAssocID="{0D4C9C15-08B2-4C27-AEB9-35796006624F}" presName="spaceRect" presStyleCnt="0"/>
      <dgm:spPr/>
    </dgm:pt>
    <dgm:pt modelId="{852525D2-EE3B-4F5B-A554-86C89F813B84}" type="pres">
      <dgm:prSet presAssocID="{0D4C9C15-08B2-4C27-AEB9-35796006624F}" presName="parTx" presStyleLbl="revTx" presStyleIdx="2" presStyleCnt="3">
        <dgm:presLayoutVars>
          <dgm:chMax val="0"/>
          <dgm:chPref val="0"/>
        </dgm:presLayoutVars>
      </dgm:prSet>
      <dgm:spPr/>
    </dgm:pt>
  </dgm:ptLst>
  <dgm:cxnLst>
    <dgm:cxn modelId="{0079DB2D-C7AC-4EAA-AF74-53AEA98702EF}" type="presOf" srcId="{BE73524F-9E25-49E8-AC9B-79879029F3CC}" destId="{653925A6-8EFC-46C6-A568-668A26756BBC}" srcOrd="0" destOrd="0" presId="urn:microsoft.com/office/officeart/2018/2/layout/IconVerticalSolidList"/>
    <dgm:cxn modelId="{8A9F5867-5A72-4E5A-A54E-564B62BB43EA}" type="presOf" srcId="{0D4C9C15-08B2-4C27-AEB9-35796006624F}" destId="{852525D2-EE3B-4F5B-A554-86C89F813B84}" srcOrd="0" destOrd="0" presId="urn:microsoft.com/office/officeart/2018/2/layout/IconVerticalSolidList"/>
    <dgm:cxn modelId="{5E29F591-1D0D-4D63-87EB-0E1C59527BC2}" type="presOf" srcId="{1495F21D-D941-40CB-B597-01B96D81D40F}" destId="{32041BFB-FE82-431F-90BC-E70CD1C792E1}" srcOrd="0" destOrd="0" presId="urn:microsoft.com/office/officeart/2018/2/layout/IconVerticalSolidList"/>
    <dgm:cxn modelId="{C98607BA-0E05-46A2-8122-AC4E4C05C664}" srcId="{BE73524F-9E25-49E8-AC9B-79879029F3CC}" destId="{1495F21D-D941-40CB-B597-01B96D81D40F}" srcOrd="0" destOrd="0" parTransId="{7BFCA807-D125-415E-B861-641B86C621AF}" sibTransId="{B93F7F5C-91D4-4F90-9BEB-774066C8E28B}"/>
    <dgm:cxn modelId="{5E81EED7-78F1-4983-BB04-74557540052A}" srcId="{BE73524F-9E25-49E8-AC9B-79879029F3CC}" destId="{0D4C9C15-08B2-4C27-AEB9-35796006624F}" srcOrd="2" destOrd="0" parTransId="{A75B92D8-3E47-4456-9A21-8D490DC26AE9}" sibTransId="{84A30D25-BEEF-46EC-95CB-6480A727DDA1}"/>
    <dgm:cxn modelId="{170E64F0-FD49-4AD1-B7DA-A9793B8519F4}" type="presOf" srcId="{48CF483C-0CA6-41A0-88FB-11BE1EC36E39}" destId="{12F36336-7418-4D3B-807A-6D8736C4CAC4}" srcOrd="0" destOrd="0" presId="urn:microsoft.com/office/officeart/2018/2/layout/IconVerticalSolidList"/>
    <dgm:cxn modelId="{D98D88F9-D582-42F8-8C3A-A1D5B372DB8C}" srcId="{BE73524F-9E25-49E8-AC9B-79879029F3CC}" destId="{48CF483C-0CA6-41A0-88FB-11BE1EC36E39}" srcOrd="1" destOrd="0" parTransId="{BC4407EE-53A5-43FE-A629-3720ACD6A6E0}" sibTransId="{2B5A11B6-AF6D-4DC3-AED5-5F7926568812}"/>
    <dgm:cxn modelId="{DE7BBF28-C417-49C5-872B-38C0913CE9D3}" type="presParOf" srcId="{653925A6-8EFC-46C6-A568-668A26756BBC}" destId="{2152FB0F-870F-4A19-9049-26CEA61F2771}" srcOrd="0" destOrd="0" presId="urn:microsoft.com/office/officeart/2018/2/layout/IconVerticalSolidList"/>
    <dgm:cxn modelId="{40709FCB-2016-4689-BF97-0C626188690C}" type="presParOf" srcId="{2152FB0F-870F-4A19-9049-26CEA61F2771}" destId="{6F9728ED-5178-428D-8B9A-ACE08F89C131}" srcOrd="0" destOrd="0" presId="urn:microsoft.com/office/officeart/2018/2/layout/IconVerticalSolidList"/>
    <dgm:cxn modelId="{AAED8499-C4AB-467D-BA2B-80EBDAB3FE84}" type="presParOf" srcId="{2152FB0F-870F-4A19-9049-26CEA61F2771}" destId="{B5AA9A7F-D675-4D83-A50B-CB1DBF77DFFF}" srcOrd="1" destOrd="0" presId="urn:microsoft.com/office/officeart/2018/2/layout/IconVerticalSolidList"/>
    <dgm:cxn modelId="{7C1340B4-1E17-496E-9FED-83F7930DA0D0}" type="presParOf" srcId="{2152FB0F-870F-4A19-9049-26CEA61F2771}" destId="{36B7CE70-2279-4F6A-A28A-D7479C10F38B}" srcOrd="2" destOrd="0" presId="urn:microsoft.com/office/officeart/2018/2/layout/IconVerticalSolidList"/>
    <dgm:cxn modelId="{FFC1EDBD-754B-4352-8DC3-EC3F1BB39481}" type="presParOf" srcId="{2152FB0F-870F-4A19-9049-26CEA61F2771}" destId="{32041BFB-FE82-431F-90BC-E70CD1C792E1}" srcOrd="3" destOrd="0" presId="urn:microsoft.com/office/officeart/2018/2/layout/IconVerticalSolidList"/>
    <dgm:cxn modelId="{94B1642F-6FAC-4E91-8707-FD39FC6E4DC3}" type="presParOf" srcId="{653925A6-8EFC-46C6-A568-668A26756BBC}" destId="{8B79B011-9DBC-4370-96F7-5A476A1D55B3}" srcOrd="1" destOrd="0" presId="urn:microsoft.com/office/officeart/2018/2/layout/IconVerticalSolidList"/>
    <dgm:cxn modelId="{20672D4F-5EE4-45CE-B27C-8DE7CD62D48D}" type="presParOf" srcId="{653925A6-8EFC-46C6-A568-668A26756BBC}" destId="{41B9DBDE-FB28-4008-9A95-FDCBA0A0A5CB}" srcOrd="2" destOrd="0" presId="urn:microsoft.com/office/officeart/2018/2/layout/IconVerticalSolidList"/>
    <dgm:cxn modelId="{15988964-A396-49E7-9E62-544201FC9397}" type="presParOf" srcId="{41B9DBDE-FB28-4008-9A95-FDCBA0A0A5CB}" destId="{FE05BA78-AF7B-4291-8D6A-1AD2668592CB}" srcOrd="0" destOrd="0" presId="urn:microsoft.com/office/officeart/2018/2/layout/IconVerticalSolidList"/>
    <dgm:cxn modelId="{752E13E2-A242-430C-A6E4-775B5F4E1873}" type="presParOf" srcId="{41B9DBDE-FB28-4008-9A95-FDCBA0A0A5CB}" destId="{69179B10-2828-4ABE-84BD-2D66FE240461}" srcOrd="1" destOrd="0" presId="urn:microsoft.com/office/officeart/2018/2/layout/IconVerticalSolidList"/>
    <dgm:cxn modelId="{C5118FEB-6A96-4043-B22F-CB980F385C9C}" type="presParOf" srcId="{41B9DBDE-FB28-4008-9A95-FDCBA0A0A5CB}" destId="{6390152C-56BC-4E39-902A-9C9248FF03A5}" srcOrd="2" destOrd="0" presId="urn:microsoft.com/office/officeart/2018/2/layout/IconVerticalSolidList"/>
    <dgm:cxn modelId="{D8F8FC6E-C64B-42FD-B713-E7DC5D4FC098}" type="presParOf" srcId="{41B9DBDE-FB28-4008-9A95-FDCBA0A0A5CB}" destId="{12F36336-7418-4D3B-807A-6D8736C4CAC4}" srcOrd="3" destOrd="0" presId="urn:microsoft.com/office/officeart/2018/2/layout/IconVerticalSolidList"/>
    <dgm:cxn modelId="{5B838751-B0F1-407C-B938-678BB092C0EB}" type="presParOf" srcId="{653925A6-8EFC-46C6-A568-668A26756BBC}" destId="{EDF70FE5-E10B-44A1-AACA-4946CF3FEA96}" srcOrd="3" destOrd="0" presId="urn:microsoft.com/office/officeart/2018/2/layout/IconVerticalSolidList"/>
    <dgm:cxn modelId="{8C9E3D27-4746-412E-A402-11CFC30A5542}" type="presParOf" srcId="{653925A6-8EFC-46C6-A568-668A26756BBC}" destId="{996DAEF4-A341-4997-94BC-A4088FC67C1B}" srcOrd="4" destOrd="0" presId="urn:microsoft.com/office/officeart/2018/2/layout/IconVerticalSolidList"/>
    <dgm:cxn modelId="{154171CE-D396-4FC3-AA60-1817CD665221}" type="presParOf" srcId="{996DAEF4-A341-4997-94BC-A4088FC67C1B}" destId="{07FC4852-1F8F-4F3F-867F-51DE644FB205}" srcOrd="0" destOrd="0" presId="urn:microsoft.com/office/officeart/2018/2/layout/IconVerticalSolidList"/>
    <dgm:cxn modelId="{20A6019E-24C0-452F-9393-E911B6C433DA}" type="presParOf" srcId="{996DAEF4-A341-4997-94BC-A4088FC67C1B}" destId="{3C1BD4C9-5E4C-4C2B-B88F-6FDA2B89556B}" srcOrd="1" destOrd="0" presId="urn:microsoft.com/office/officeart/2018/2/layout/IconVerticalSolidList"/>
    <dgm:cxn modelId="{BC2AE389-8ED4-4D32-A3B7-192AA57A7BE4}" type="presParOf" srcId="{996DAEF4-A341-4997-94BC-A4088FC67C1B}" destId="{337E47C3-13DD-4BD5-837A-2CB730E1FA97}" srcOrd="2" destOrd="0" presId="urn:microsoft.com/office/officeart/2018/2/layout/IconVerticalSolidList"/>
    <dgm:cxn modelId="{025D0165-CFC6-41B7-B3FF-4DEA35017F2A}" type="presParOf" srcId="{996DAEF4-A341-4997-94BC-A4088FC67C1B}" destId="{852525D2-EE3B-4F5B-A554-86C89F813B84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04C1359-887C-4DBD-A4D5-FE4529632951}" type="doc">
      <dgm:prSet loTypeId="urn:microsoft.com/office/officeart/2005/8/layout/lProcess2" loCatId="list" qsTypeId="urn:microsoft.com/office/officeart/2005/8/quickstyle/simple5" qsCatId="simple" csTypeId="urn:microsoft.com/office/officeart/2005/8/colors/accent1_5" csCatId="accent1" phldr="1"/>
      <dgm:spPr/>
      <dgm:t>
        <a:bodyPr/>
        <a:lstStyle/>
        <a:p>
          <a:endParaRPr lang="en-US"/>
        </a:p>
      </dgm:t>
    </dgm:pt>
    <dgm:pt modelId="{0EA68895-3162-4351-9F9C-C9A073597A6E}">
      <dgm:prSet phldrT="[Text]" custT="1"/>
      <dgm:spPr/>
      <dgm:t>
        <a:bodyPr/>
        <a:lstStyle/>
        <a:p>
          <a:r>
            <a:rPr lang="en-US" sz="4300" b="1" u="sng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Year 1</a:t>
          </a:r>
          <a:br>
            <a:rPr lang="en-US" sz="4300" b="1" u="sng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</a:br>
          <a:r>
            <a:rPr lang="en-US" sz="4300" b="0" i="1" u="none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Current</a:t>
          </a:r>
        </a:p>
      </dgm:t>
    </dgm:pt>
    <dgm:pt modelId="{B3458B4E-6909-481B-AAC4-3BE4642613D2}" type="sibTrans" cxnId="{ED73EB79-88AE-4DBB-AAA1-75587141A534}">
      <dgm:prSet/>
      <dgm:spPr/>
      <dgm:t>
        <a:bodyPr/>
        <a:lstStyle/>
        <a:p>
          <a:endParaRPr lang="en-US"/>
        </a:p>
      </dgm:t>
    </dgm:pt>
    <dgm:pt modelId="{4D8AEEF3-2498-47D2-90B5-51B51E73AF7D}" type="parTrans" cxnId="{ED73EB79-88AE-4DBB-AAA1-75587141A534}">
      <dgm:prSet/>
      <dgm:spPr/>
      <dgm:t>
        <a:bodyPr/>
        <a:lstStyle/>
        <a:p>
          <a:endParaRPr lang="en-US"/>
        </a:p>
      </dgm:t>
    </dgm:pt>
    <dgm:pt modelId="{13715639-F09E-4ABB-B2E7-637EAB339553}">
      <dgm:prSet phldrT="[Text]" custT="1"/>
      <dgm:spPr/>
      <dgm:t>
        <a:bodyPr/>
        <a:lstStyle/>
        <a:p>
          <a:pPr algn="ctr">
            <a:lnSpc>
              <a:spcPct val="100000"/>
            </a:lnSpc>
            <a:spcAft>
              <a:spcPts val="0"/>
            </a:spcAft>
          </a:pPr>
          <a:r>
            <a:rPr lang="en-US" sz="2200" b="1" u="none" dirty="0"/>
            <a:t>NHIT Funds</a:t>
          </a:r>
          <a:br>
            <a:rPr lang="en-US" sz="1800" b="1" u="none" dirty="0"/>
          </a:br>
          <a:r>
            <a:rPr lang="en-US" sz="1600" b="1" u="none" dirty="0"/>
            <a:t>Individual </a:t>
          </a:r>
          <a:r>
            <a:rPr lang="en-US" sz="1600" dirty="0"/>
            <a:t>Up to $1,000</a:t>
          </a:r>
          <a:br>
            <a:rPr lang="en-US" sz="1600" dirty="0"/>
          </a:br>
          <a:r>
            <a:rPr lang="en-US" sz="1600" b="1" dirty="0"/>
            <a:t>2-Person/Family </a:t>
          </a:r>
          <a:r>
            <a:rPr lang="en-US" sz="1600" dirty="0"/>
            <a:t>Up to $2,000</a:t>
          </a:r>
        </a:p>
        <a:p>
          <a:pPr algn="ctr">
            <a:lnSpc>
              <a:spcPct val="100000"/>
            </a:lnSpc>
            <a:spcAft>
              <a:spcPts val="0"/>
            </a:spcAft>
          </a:pPr>
          <a:endParaRPr lang="en-US" sz="1600" i="1" dirty="0"/>
        </a:p>
        <a:p>
          <a:pPr algn="ctr">
            <a:lnSpc>
              <a:spcPct val="100000"/>
            </a:lnSpc>
            <a:spcAft>
              <a:spcPts val="0"/>
            </a:spcAft>
          </a:pPr>
          <a:r>
            <a:rPr lang="en-US" sz="1600" i="1" dirty="0"/>
            <a:t>Unused NHIT Funds Rollover</a:t>
          </a:r>
          <a:endParaRPr lang="en-US" sz="1800" i="1" dirty="0"/>
        </a:p>
      </dgm:t>
    </dgm:pt>
    <dgm:pt modelId="{5070FB8C-A4E9-4AD4-871F-4D6782154BC0}" type="sibTrans" cxnId="{A1D6EBE4-A4EB-4672-82AF-639001CD4571}">
      <dgm:prSet/>
      <dgm:spPr/>
      <dgm:t>
        <a:bodyPr/>
        <a:lstStyle/>
        <a:p>
          <a:endParaRPr lang="en-US"/>
        </a:p>
      </dgm:t>
    </dgm:pt>
    <dgm:pt modelId="{628627BD-2C5C-4E36-A6E1-208DD25B2006}" type="parTrans" cxnId="{A1D6EBE4-A4EB-4672-82AF-639001CD4571}">
      <dgm:prSet/>
      <dgm:spPr/>
      <dgm:t>
        <a:bodyPr/>
        <a:lstStyle/>
        <a:p>
          <a:endParaRPr lang="en-US"/>
        </a:p>
      </dgm:t>
    </dgm:pt>
    <dgm:pt modelId="{CC8249C5-86C1-41D9-AA2B-52E279E77F37}">
      <dgm:prSet phldrT="[Text]"/>
      <dgm:spPr/>
      <dgm:t>
        <a:bodyPr/>
        <a:lstStyle/>
        <a:p>
          <a:r>
            <a:rPr lang="en-US" b="1" u="sng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Year 2</a:t>
          </a:r>
          <a:br>
            <a:rPr lang="en-US" b="1" u="sng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</a:br>
          <a:r>
            <a:rPr lang="en-US" b="0" i="1" u="none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2022-2023</a:t>
          </a:r>
        </a:p>
      </dgm:t>
    </dgm:pt>
    <dgm:pt modelId="{0AB668BF-C1FF-45F3-9407-64276E3E55A9}" type="sibTrans" cxnId="{A0EE78FB-978A-4171-B55C-9B5C8A04FF62}">
      <dgm:prSet/>
      <dgm:spPr/>
      <dgm:t>
        <a:bodyPr/>
        <a:lstStyle/>
        <a:p>
          <a:endParaRPr lang="en-US"/>
        </a:p>
      </dgm:t>
    </dgm:pt>
    <dgm:pt modelId="{056144BA-968C-4B72-B602-4D195AE3C503}" type="parTrans" cxnId="{A0EE78FB-978A-4171-B55C-9B5C8A04FF62}">
      <dgm:prSet/>
      <dgm:spPr/>
      <dgm:t>
        <a:bodyPr/>
        <a:lstStyle/>
        <a:p>
          <a:endParaRPr lang="en-US"/>
        </a:p>
      </dgm:t>
    </dgm:pt>
    <dgm:pt modelId="{AE9A0387-9D78-40C3-BBB8-1C193EC89024}">
      <dgm:prSet phldrT="[Text]"/>
      <dgm:spPr/>
      <dgm:t>
        <a:bodyPr/>
        <a:lstStyle/>
        <a:p>
          <a:r>
            <a:rPr lang="en-US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Year 3</a:t>
          </a:r>
          <a:br>
            <a:rPr lang="en-US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</a:br>
          <a:r>
            <a:rPr lang="en-US" b="0" i="1" u="none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2023-2024</a:t>
          </a:r>
        </a:p>
      </dgm:t>
    </dgm:pt>
    <dgm:pt modelId="{6466F6D1-29C0-4311-A94D-09793D02A641}" type="sibTrans" cxnId="{ACAB3B8F-92FD-4594-B402-A0DFE7258437}">
      <dgm:prSet/>
      <dgm:spPr/>
      <dgm:t>
        <a:bodyPr/>
        <a:lstStyle/>
        <a:p>
          <a:endParaRPr lang="en-US"/>
        </a:p>
      </dgm:t>
    </dgm:pt>
    <dgm:pt modelId="{E1705DC7-C634-4C0C-8173-22243618B377}" type="parTrans" cxnId="{ACAB3B8F-92FD-4594-B402-A0DFE7258437}">
      <dgm:prSet/>
      <dgm:spPr/>
      <dgm:t>
        <a:bodyPr/>
        <a:lstStyle/>
        <a:p>
          <a:endParaRPr lang="en-US"/>
        </a:p>
      </dgm:t>
    </dgm:pt>
    <dgm:pt modelId="{4AAE3BE5-A1F7-4881-B5A6-582BC6487832}">
      <dgm:prSet phldrT="[Text]" custT="1">
        <dgm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dgm:style>
      </dgm:prSet>
      <dgm:spPr>
        <a:solidFill>
          <a:srgbClr val="55A594"/>
        </a:solidFill>
        <a:ln>
          <a:noFill/>
        </a:ln>
      </dgm:spPr>
      <dgm:t>
        <a:bodyPr/>
        <a:lstStyle/>
        <a:p>
          <a:pPr algn="ctr">
            <a:lnSpc>
              <a:spcPct val="100000"/>
            </a:lnSpc>
            <a:spcAft>
              <a:spcPts val="0"/>
            </a:spcAft>
            <a:buNone/>
          </a:pPr>
          <a:r>
            <a:rPr lang="en-US" sz="2200" b="1" i="0" dirty="0"/>
            <a:t>District Funds</a:t>
          </a:r>
          <a:endParaRPr lang="en-US" sz="2400" b="0" i="1" dirty="0"/>
        </a:p>
      </dgm:t>
    </dgm:pt>
    <dgm:pt modelId="{F574D1AE-EDD5-4EF5-8F8D-32E7E353AD42}" type="parTrans" cxnId="{83A55910-680F-482F-8CF6-11C558393D8F}">
      <dgm:prSet/>
      <dgm:spPr/>
      <dgm:t>
        <a:bodyPr/>
        <a:lstStyle/>
        <a:p>
          <a:endParaRPr lang="en-US"/>
        </a:p>
      </dgm:t>
    </dgm:pt>
    <dgm:pt modelId="{0AAD488B-C57E-4A5C-A657-EC1FB8590333}" type="sibTrans" cxnId="{83A55910-680F-482F-8CF6-11C558393D8F}">
      <dgm:prSet/>
      <dgm:spPr/>
      <dgm:t>
        <a:bodyPr/>
        <a:lstStyle/>
        <a:p>
          <a:endParaRPr lang="en-US"/>
        </a:p>
      </dgm:t>
    </dgm:pt>
    <dgm:pt modelId="{6860B3C3-EB28-4F63-9D25-B32220ADCCA0}">
      <dgm:prSet custT="1"/>
      <dgm:spPr/>
      <dgm:t>
        <a:bodyPr/>
        <a:lstStyle/>
        <a:p>
          <a:pPr algn="ctr">
            <a:spcAft>
              <a:spcPts val="600"/>
            </a:spcAft>
          </a:pPr>
          <a:r>
            <a:rPr lang="en-US" sz="2200" b="1" u="none" dirty="0"/>
            <a:t>NHIT Funds</a:t>
          </a:r>
          <a:br>
            <a:rPr lang="en-US" sz="1600" b="1" u="none" dirty="0"/>
          </a:br>
          <a:r>
            <a:rPr lang="en-US" sz="1600" b="1" u="none" dirty="0"/>
            <a:t>Individual </a:t>
          </a:r>
          <a:r>
            <a:rPr lang="en-US" sz="1600" dirty="0"/>
            <a:t>Up to $1,000</a:t>
          </a:r>
          <a:br>
            <a:rPr lang="en-US" sz="1600" dirty="0"/>
          </a:br>
          <a:r>
            <a:rPr lang="en-US" sz="1600" b="1" dirty="0"/>
            <a:t>2-Person/Family </a:t>
          </a:r>
          <a:r>
            <a:rPr lang="en-US" sz="1600" dirty="0"/>
            <a:t>Up to $2,000</a:t>
          </a:r>
        </a:p>
        <a:p>
          <a:pPr algn="ctr">
            <a:spcAft>
              <a:spcPts val="600"/>
            </a:spcAft>
          </a:pPr>
          <a:endParaRPr lang="en-US" sz="1600" i="1" dirty="0"/>
        </a:p>
        <a:p>
          <a:pPr algn="ctr">
            <a:spcAft>
              <a:spcPts val="600"/>
            </a:spcAft>
          </a:pPr>
          <a:r>
            <a:rPr lang="en-US" sz="1600" i="1" dirty="0"/>
            <a:t>Unused NHIT Funds Rollover</a:t>
          </a:r>
          <a:endParaRPr lang="en-US" sz="1500" dirty="0"/>
        </a:p>
      </dgm:t>
    </dgm:pt>
    <dgm:pt modelId="{03723F91-00D3-4285-AF50-24B59413757E}" type="parTrans" cxnId="{58330FB0-FAA4-43F1-9188-5D5DBF3C4124}">
      <dgm:prSet/>
      <dgm:spPr/>
      <dgm:t>
        <a:bodyPr/>
        <a:lstStyle/>
        <a:p>
          <a:endParaRPr lang="en-US"/>
        </a:p>
      </dgm:t>
    </dgm:pt>
    <dgm:pt modelId="{BCBD75A5-CB9D-43BE-94C0-B2AA4DAB235E}" type="sibTrans" cxnId="{58330FB0-FAA4-43F1-9188-5D5DBF3C4124}">
      <dgm:prSet/>
      <dgm:spPr/>
      <dgm:t>
        <a:bodyPr/>
        <a:lstStyle/>
        <a:p>
          <a:endParaRPr lang="en-US"/>
        </a:p>
      </dgm:t>
    </dgm:pt>
    <dgm:pt modelId="{98AC4AB1-71B7-4722-8205-10C7BF0D23AB}">
      <dgm:prSet custT="1"/>
      <dgm:spPr/>
      <dgm:t>
        <a:bodyPr/>
        <a:lstStyle/>
        <a:p>
          <a:r>
            <a:rPr lang="en-US" sz="2200" b="1" u="none" dirty="0"/>
            <a:t>NHIT Funds</a:t>
          </a:r>
          <a:br>
            <a:rPr lang="en-US" sz="2200" b="1" u="none" dirty="0"/>
          </a:br>
          <a:r>
            <a:rPr lang="en-US" sz="1600" b="1" u="none" dirty="0"/>
            <a:t>Individual </a:t>
          </a:r>
          <a:r>
            <a:rPr lang="en-US" sz="1600" dirty="0"/>
            <a:t>Up to $1,000</a:t>
          </a:r>
          <a:br>
            <a:rPr lang="en-US" sz="1600" dirty="0"/>
          </a:br>
          <a:r>
            <a:rPr lang="en-US" sz="1600" b="1" dirty="0"/>
            <a:t>2-Person/Family </a:t>
          </a:r>
          <a:r>
            <a:rPr lang="en-US" sz="1600" dirty="0"/>
            <a:t>Up to $2,000</a:t>
          </a:r>
        </a:p>
        <a:p>
          <a:endParaRPr lang="en-US" sz="1600" i="1" dirty="0"/>
        </a:p>
        <a:p>
          <a:r>
            <a:rPr lang="en-US" sz="1600" i="1" dirty="0"/>
            <a:t>Unused NHIT Funds Rollover</a:t>
          </a:r>
          <a:endParaRPr lang="en-US" sz="1600" dirty="0"/>
        </a:p>
      </dgm:t>
    </dgm:pt>
    <dgm:pt modelId="{D48F1CC2-24D1-49B1-962C-B6D72FFEFDBB}" type="parTrans" cxnId="{6D2D7498-7C88-4EDF-A5AF-5CE26BD638AF}">
      <dgm:prSet/>
      <dgm:spPr/>
      <dgm:t>
        <a:bodyPr/>
        <a:lstStyle/>
        <a:p>
          <a:endParaRPr lang="en-US"/>
        </a:p>
      </dgm:t>
    </dgm:pt>
    <dgm:pt modelId="{7E575AF7-ECA8-4A19-8A95-B1FDFA48B0C4}" type="sibTrans" cxnId="{6D2D7498-7C88-4EDF-A5AF-5CE26BD638AF}">
      <dgm:prSet/>
      <dgm:spPr/>
      <dgm:t>
        <a:bodyPr/>
        <a:lstStyle/>
        <a:p>
          <a:endParaRPr lang="en-US"/>
        </a:p>
      </dgm:t>
    </dgm:pt>
    <dgm:pt modelId="{826196BD-2CB6-4421-8DF0-4EDEDC0C296F}">
      <dgm:prSet custT="1">
        <dgm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dgm:style>
      </dgm:prSet>
      <dgm:spPr>
        <a:solidFill>
          <a:srgbClr val="55A594"/>
        </a:solidFill>
        <a:ln>
          <a:noFill/>
        </a:ln>
      </dgm:spPr>
      <dgm:t>
        <a:bodyPr/>
        <a:lstStyle/>
        <a:p>
          <a:pPr algn="ctr">
            <a:lnSpc>
              <a:spcPct val="100000"/>
            </a:lnSpc>
            <a:spcAft>
              <a:spcPts val="600"/>
            </a:spcAft>
            <a:buNone/>
          </a:pPr>
          <a:r>
            <a:rPr lang="en-US" sz="1600" b="1" dirty="0"/>
            <a:t>2-Person/Family </a:t>
          </a:r>
          <a:r>
            <a:rPr lang="en-US" sz="1600" b="0" dirty="0"/>
            <a:t>$1500</a:t>
          </a:r>
        </a:p>
      </dgm:t>
    </dgm:pt>
    <dgm:pt modelId="{9A3D2A8C-6643-4A98-8959-B03F60C843AF}" type="sibTrans" cxnId="{CA7E242A-9A90-4A2C-9513-5AD8D906C9AD}">
      <dgm:prSet/>
      <dgm:spPr/>
      <dgm:t>
        <a:bodyPr/>
        <a:lstStyle/>
        <a:p>
          <a:endParaRPr lang="en-US"/>
        </a:p>
      </dgm:t>
    </dgm:pt>
    <dgm:pt modelId="{0B71D46D-EB08-44E6-AA15-810BCCAE32DD}" type="parTrans" cxnId="{CA7E242A-9A90-4A2C-9513-5AD8D906C9AD}">
      <dgm:prSet/>
      <dgm:spPr/>
      <dgm:t>
        <a:bodyPr/>
        <a:lstStyle/>
        <a:p>
          <a:endParaRPr lang="en-US"/>
        </a:p>
      </dgm:t>
    </dgm:pt>
    <dgm:pt modelId="{1F901E26-F54E-47B2-9C9E-AB6FA01416FA}">
      <dgm:prSet phldrT="[Text]" custT="1">
        <dgm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dgm:style>
      </dgm:prSet>
      <dgm:spPr>
        <a:solidFill>
          <a:srgbClr val="55A594"/>
        </a:solidFill>
        <a:ln>
          <a:noFill/>
        </a:ln>
      </dgm:spPr>
      <dgm:t>
        <a:bodyPr/>
        <a:lstStyle/>
        <a:p>
          <a:pPr algn="ctr">
            <a:lnSpc>
              <a:spcPct val="100000"/>
            </a:lnSpc>
            <a:spcAft>
              <a:spcPts val="0"/>
            </a:spcAft>
            <a:buNone/>
          </a:pPr>
          <a:r>
            <a:rPr lang="en-US" sz="1600" b="1" u="none" dirty="0"/>
            <a:t>Individual </a:t>
          </a:r>
          <a:r>
            <a:rPr lang="en-US" sz="1600" b="0" u="none" dirty="0"/>
            <a:t>$500</a:t>
          </a:r>
          <a:endParaRPr lang="en-US" sz="2400" b="0" i="1" dirty="0"/>
        </a:p>
      </dgm:t>
    </dgm:pt>
    <dgm:pt modelId="{DE105E83-0352-4129-A4A1-EC8FCE13F449}" type="parTrans" cxnId="{4F59A89E-E204-4C4F-8BFA-2F0DACDBB03F}">
      <dgm:prSet/>
      <dgm:spPr/>
      <dgm:t>
        <a:bodyPr/>
        <a:lstStyle/>
        <a:p>
          <a:endParaRPr lang="en-US"/>
        </a:p>
      </dgm:t>
    </dgm:pt>
    <dgm:pt modelId="{E24403EA-CFB6-445C-B376-8B96909BBC77}" type="sibTrans" cxnId="{4F59A89E-E204-4C4F-8BFA-2F0DACDBB03F}">
      <dgm:prSet/>
      <dgm:spPr/>
      <dgm:t>
        <a:bodyPr/>
        <a:lstStyle/>
        <a:p>
          <a:endParaRPr lang="en-US"/>
        </a:p>
      </dgm:t>
    </dgm:pt>
    <dgm:pt modelId="{5F9A7F0F-1407-42B8-86F0-B2FC045D69E4}">
      <dgm:prSet custT="1">
        <dgm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dgm:style>
      </dgm:prSet>
      <dgm:spPr>
        <a:solidFill>
          <a:srgbClr val="55A594"/>
        </a:solidFill>
        <a:ln>
          <a:noFill/>
        </a:ln>
      </dgm:spPr>
      <dgm:t>
        <a:bodyPr/>
        <a:lstStyle/>
        <a:p>
          <a:pPr algn="ctr">
            <a:lnSpc>
              <a:spcPct val="100000"/>
            </a:lnSpc>
            <a:spcAft>
              <a:spcPts val="0"/>
            </a:spcAft>
            <a:buNone/>
          </a:pPr>
          <a:r>
            <a:rPr lang="en-US" sz="1600" b="0" i="1" dirty="0"/>
            <a:t>Unused District Funds </a:t>
          </a:r>
          <a:br>
            <a:rPr lang="en-US" sz="1600" b="0" i="1" dirty="0"/>
          </a:br>
          <a:r>
            <a:rPr lang="en-US" sz="1600" b="0" i="1" dirty="0"/>
            <a:t>DO NOT Roll Over</a:t>
          </a:r>
          <a:endParaRPr lang="en-US" sz="1600" b="0" dirty="0"/>
        </a:p>
      </dgm:t>
    </dgm:pt>
    <dgm:pt modelId="{9CB97B66-C0AB-4E03-9C8C-DB1C818E0BC9}" type="parTrans" cxnId="{5EBDEBEB-A92C-4643-9D99-943CFCF8DD8C}">
      <dgm:prSet/>
      <dgm:spPr/>
      <dgm:t>
        <a:bodyPr/>
        <a:lstStyle/>
        <a:p>
          <a:endParaRPr lang="en-US"/>
        </a:p>
      </dgm:t>
    </dgm:pt>
    <dgm:pt modelId="{58CC3C2B-C699-4ABE-A98A-26D5CDC347DF}" type="sibTrans" cxnId="{5EBDEBEB-A92C-4643-9D99-943CFCF8DD8C}">
      <dgm:prSet/>
      <dgm:spPr/>
      <dgm:t>
        <a:bodyPr/>
        <a:lstStyle/>
        <a:p>
          <a:endParaRPr lang="en-US"/>
        </a:p>
      </dgm:t>
    </dgm:pt>
    <dgm:pt modelId="{52020886-79D1-4CF8-A1E6-3C190DCFAE32}">
      <dgm:prSet custT="1">
        <dgm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dgm:style>
      </dgm:prSet>
      <dgm:spPr>
        <a:solidFill>
          <a:srgbClr val="55A594"/>
        </a:solidFill>
        <a:ln>
          <a:noFill/>
        </a:ln>
      </dgm:spPr>
      <dgm:t>
        <a:bodyPr/>
        <a:lstStyle/>
        <a:p>
          <a:pPr algn="ctr">
            <a:buNone/>
          </a:pPr>
          <a:r>
            <a:rPr lang="en-US" sz="2200" b="1" i="0" dirty="0"/>
            <a:t>District Funds</a:t>
          </a:r>
          <a:endParaRPr lang="en-US" sz="2200" b="0" i="1" dirty="0"/>
        </a:p>
        <a:p>
          <a:pPr algn="ctr">
            <a:buNone/>
          </a:pPr>
          <a:r>
            <a:rPr lang="en-US" sz="1600" b="1" u="none" dirty="0"/>
            <a:t>Individual </a:t>
          </a:r>
          <a:r>
            <a:rPr lang="en-US" sz="1600" b="0" u="none" dirty="0"/>
            <a:t>$500</a:t>
          </a:r>
          <a:endParaRPr lang="en-US" sz="1600" b="0" i="1" dirty="0"/>
        </a:p>
        <a:p>
          <a:pPr algn="ctr">
            <a:buNone/>
          </a:pPr>
          <a:r>
            <a:rPr lang="en-US" sz="1600" b="1" dirty="0"/>
            <a:t>2-Person/Family </a:t>
          </a:r>
          <a:r>
            <a:rPr lang="en-US" sz="1600" b="0" dirty="0"/>
            <a:t>$1500</a:t>
          </a:r>
        </a:p>
        <a:p>
          <a:pPr algn="ctr">
            <a:buNone/>
          </a:pPr>
          <a:r>
            <a:rPr lang="en-US" sz="1600" b="0" i="1" dirty="0"/>
            <a:t>Unused District Funds </a:t>
          </a:r>
          <a:br>
            <a:rPr lang="en-US" sz="1600" b="0" i="1" dirty="0"/>
          </a:br>
          <a:r>
            <a:rPr lang="en-US" sz="1600" b="0" i="1" dirty="0"/>
            <a:t>DO NOT Roll Over</a:t>
          </a:r>
          <a:endParaRPr lang="en-US" sz="1100" b="0" i="1" dirty="0"/>
        </a:p>
      </dgm:t>
    </dgm:pt>
    <dgm:pt modelId="{92E34657-537D-4FDD-B2B3-B49A347E8367}" type="parTrans" cxnId="{177950AD-6A8E-40C0-B3EF-6861C3C55D57}">
      <dgm:prSet/>
      <dgm:spPr/>
      <dgm:t>
        <a:bodyPr/>
        <a:lstStyle/>
        <a:p>
          <a:endParaRPr lang="en-US"/>
        </a:p>
      </dgm:t>
    </dgm:pt>
    <dgm:pt modelId="{7CCC59D8-2FA2-4C58-8562-9C8A10C195D2}" type="sibTrans" cxnId="{177950AD-6A8E-40C0-B3EF-6861C3C55D57}">
      <dgm:prSet/>
      <dgm:spPr/>
      <dgm:t>
        <a:bodyPr/>
        <a:lstStyle/>
        <a:p>
          <a:endParaRPr lang="en-US"/>
        </a:p>
      </dgm:t>
    </dgm:pt>
    <dgm:pt modelId="{F4AB60B0-3F86-4479-B3E8-FD9F3819F810}">
      <dgm:prSet custT="1">
        <dgm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dgm:style>
      </dgm:prSet>
      <dgm:spPr>
        <a:solidFill>
          <a:srgbClr val="55A594"/>
        </a:solidFill>
        <a:ln>
          <a:noFill/>
        </a:ln>
      </dgm:spPr>
      <dgm:t>
        <a:bodyPr anchor="ctr"/>
        <a:lstStyle/>
        <a:p>
          <a:pPr algn="ctr">
            <a:spcAft>
              <a:spcPts val="600"/>
            </a:spcAft>
            <a:buNone/>
          </a:pPr>
          <a:r>
            <a:rPr lang="en-US" sz="2200" b="1" i="0" dirty="0"/>
            <a:t>District Funds</a:t>
          </a:r>
          <a:endParaRPr lang="en-US" sz="2200" b="0" i="1" dirty="0"/>
        </a:p>
        <a:p>
          <a:pPr algn="ctr">
            <a:spcAft>
              <a:spcPts val="600"/>
            </a:spcAft>
            <a:buNone/>
          </a:pPr>
          <a:r>
            <a:rPr lang="en-US" sz="1600" b="1" u="none" dirty="0"/>
            <a:t>Individual </a:t>
          </a:r>
          <a:r>
            <a:rPr lang="en-US" sz="1600" b="0" u="none" dirty="0"/>
            <a:t>$500</a:t>
          </a:r>
          <a:endParaRPr lang="en-US" sz="1600" b="0" i="1" dirty="0"/>
        </a:p>
        <a:p>
          <a:pPr algn="ctr">
            <a:spcAft>
              <a:spcPts val="600"/>
            </a:spcAft>
            <a:buNone/>
          </a:pPr>
          <a:r>
            <a:rPr lang="en-US" sz="1600" b="1" dirty="0"/>
            <a:t>2-Person/Family </a:t>
          </a:r>
          <a:r>
            <a:rPr lang="en-US" sz="1600" b="0" dirty="0"/>
            <a:t>$1500</a:t>
          </a:r>
        </a:p>
        <a:p>
          <a:pPr algn="ctr">
            <a:spcAft>
              <a:spcPts val="600"/>
            </a:spcAft>
            <a:buNone/>
          </a:pPr>
          <a:r>
            <a:rPr lang="en-US" sz="1600" b="0" i="1" dirty="0"/>
            <a:t>Unused District Funds </a:t>
          </a:r>
          <a:br>
            <a:rPr lang="en-US" sz="1600" b="0" i="1" dirty="0"/>
          </a:br>
          <a:r>
            <a:rPr lang="en-US" sz="1600" b="0" i="1" dirty="0"/>
            <a:t>DO NOT Roll Over</a:t>
          </a:r>
          <a:endParaRPr lang="en-US" sz="900" b="0" i="1" dirty="0"/>
        </a:p>
      </dgm:t>
    </dgm:pt>
    <dgm:pt modelId="{1D1BFA34-7A98-4CFD-A4B5-D7D413310777}" type="sibTrans" cxnId="{538BD97F-853B-4467-B808-3606DFE90655}">
      <dgm:prSet/>
      <dgm:spPr/>
      <dgm:t>
        <a:bodyPr/>
        <a:lstStyle/>
        <a:p>
          <a:endParaRPr lang="en-US"/>
        </a:p>
      </dgm:t>
    </dgm:pt>
    <dgm:pt modelId="{B146DB55-4353-433A-9F19-930EF45483D9}" type="parTrans" cxnId="{538BD97F-853B-4467-B808-3606DFE90655}">
      <dgm:prSet/>
      <dgm:spPr/>
      <dgm:t>
        <a:bodyPr/>
        <a:lstStyle/>
        <a:p>
          <a:endParaRPr lang="en-US"/>
        </a:p>
      </dgm:t>
    </dgm:pt>
    <dgm:pt modelId="{3A5D4C19-E2F1-4B40-89A3-DEF83C6382B9}" type="pres">
      <dgm:prSet presAssocID="{E04C1359-887C-4DBD-A4D5-FE4529632951}" presName="theList" presStyleCnt="0">
        <dgm:presLayoutVars>
          <dgm:dir/>
          <dgm:animLvl val="lvl"/>
          <dgm:resizeHandles val="exact"/>
        </dgm:presLayoutVars>
      </dgm:prSet>
      <dgm:spPr/>
    </dgm:pt>
    <dgm:pt modelId="{87D6BC3F-618A-48B9-8C49-97F335B741CF}" type="pres">
      <dgm:prSet presAssocID="{0EA68895-3162-4351-9F9C-C9A073597A6E}" presName="compNode" presStyleCnt="0"/>
      <dgm:spPr/>
    </dgm:pt>
    <dgm:pt modelId="{4DC1754E-A700-40A2-AB65-4375E1BD8FD5}" type="pres">
      <dgm:prSet presAssocID="{0EA68895-3162-4351-9F9C-C9A073597A6E}" presName="aNode" presStyleLbl="bgShp" presStyleIdx="0" presStyleCnt="3" custLinFactNeighborY="-444"/>
      <dgm:spPr/>
    </dgm:pt>
    <dgm:pt modelId="{AAF8B934-8863-416A-A460-EA81CE491F57}" type="pres">
      <dgm:prSet presAssocID="{0EA68895-3162-4351-9F9C-C9A073597A6E}" presName="textNode" presStyleLbl="bgShp" presStyleIdx="0" presStyleCnt="3"/>
      <dgm:spPr/>
    </dgm:pt>
    <dgm:pt modelId="{F3B97B61-21F3-479F-8160-20B8521D231A}" type="pres">
      <dgm:prSet presAssocID="{0EA68895-3162-4351-9F9C-C9A073597A6E}" presName="compChildNode" presStyleCnt="0"/>
      <dgm:spPr/>
    </dgm:pt>
    <dgm:pt modelId="{757197E7-BE82-45A1-8C42-E5AD45189603}" type="pres">
      <dgm:prSet presAssocID="{0EA68895-3162-4351-9F9C-C9A073597A6E}" presName="theInnerList" presStyleCnt="0"/>
      <dgm:spPr/>
    </dgm:pt>
    <dgm:pt modelId="{A4DBAFA9-C970-411B-B83D-0D4DACC71C56}" type="pres">
      <dgm:prSet presAssocID="{13715639-F09E-4ABB-B2E7-637EAB339553}" presName="childNode" presStyleLbl="node1" presStyleIdx="0" presStyleCnt="6" custScaleX="107301" custScaleY="115054">
        <dgm:presLayoutVars>
          <dgm:bulletEnabled val="1"/>
        </dgm:presLayoutVars>
      </dgm:prSet>
      <dgm:spPr/>
    </dgm:pt>
    <dgm:pt modelId="{0BDCB970-A79D-4713-9057-F591A1E8878E}" type="pres">
      <dgm:prSet presAssocID="{13715639-F09E-4ABB-B2E7-637EAB339553}" presName="aSpace2" presStyleCnt="0"/>
      <dgm:spPr/>
    </dgm:pt>
    <dgm:pt modelId="{4FFC69BA-3490-4697-96F1-18C4AC85CDA8}" type="pres">
      <dgm:prSet presAssocID="{4AAE3BE5-A1F7-4881-B5A6-582BC6487832}" presName="childNode" presStyleLbl="node1" presStyleIdx="1" presStyleCnt="6" custScaleX="108644" custScaleY="114328">
        <dgm:presLayoutVars>
          <dgm:bulletEnabled val="1"/>
        </dgm:presLayoutVars>
      </dgm:prSet>
      <dgm:spPr/>
    </dgm:pt>
    <dgm:pt modelId="{5D2196FE-21E9-4D19-9322-566DA9DD00A7}" type="pres">
      <dgm:prSet presAssocID="{0EA68895-3162-4351-9F9C-C9A073597A6E}" presName="aSpace" presStyleCnt="0"/>
      <dgm:spPr/>
    </dgm:pt>
    <dgm:pt modelId="{D0229C08-7B65-41C1-9DB1-DAAB46EDFF04}" type="pres">
      <dgm:prSet presAssocID="{CC8249C5-86C1-41D9-AA2B-52E279E77F37}" presName="compNode" presStyleCnt="0"/>
      <dgm:spPr/>
    </dgm:pt>
    <dgm:pt modelId="{F4A04FB4-85A5-407B-8561-FEF82C6063DF}" type="pres">
      <dgm:prSet presAssocID="{CC8249C5-86C1-41D9-AA2B-52E279E77F37}" presName="aNode" presStyleLbl="bgShp" presStyleIdx="1" presStyleCnt="3"/>
      <dgm:spPr/>
    </dgm:pt>
    <dgm:pt modelId="{FD9B5266-1DAF-4F3A-B7EC-01E76D796E28}" type="pres">
      <dgm:prSet presAssocID="{CC8249C5-86C1-41D9-AA2B-52E279E77F37}" presName="textNode" presStyleLbl="bgShp" presStyleIdx="1" presStyleCnt="3"/>
      <dgm:spPr/>
    </dgm:pt>
    <dgm:pt modelId="{68B8851E-D4EB-4E10-8F65-A5E334BFE018}" type="pres">
      <dgm:prSet presAssocID="{CC8249C5-86C1-41D9-AA2B-52E279E77F37}" presName="compChildNode" presStyleCnt="0"/>
      <dgm:spPr/>
    </dgm:pt>
    <dgm:pt modelId="{0C8294E8-FB2D-438A-907F-A226FEC9EE85}" type="pres">
      <dgm:prSet presAssocID="{CC8249C5-86C1-41D9-AA2B-52E279E77F37}" presName="theInnerList" presStyleCnt="0"/>
      <dgm:spPr/>
    </dgm:pt>
    <dgm:pt modelId="{2E00642C-55FE-4ED4-ABC2-A7874BC67A3E}" type="pres">
      <dgm:prSet presAssocID="{6860B3C3-EB28-4F63-9D25-B32220ADCCA0}" presName="childNode" presStyleLbl="node1" presStyleIdx="2" presStyleCnt="6" custScaleX="104757">
        <dgm:presLayoutVars>
          <dgm:bulletEnabled val="1"/>
        </dgm:presLayoutVars>
      </dgm:prSet>
      <dgm:spPr/>
    </dgm:pt>
    <dgm:pt modelId="{0BEE44B5-52CF-4FF2-8DF1-3500C7C38903}" type="pres">
      <dgm:prSet presAssocID="{6860B3C3-EB28-4F63-9D25-B32220ADCCA0}" presName="aSpace2" presStyleCnt="0"/>
      <dgm:spPr/>
    </dgm:pt>
    <dgm:pt modelId="{F399D0DB-E6AB-4C34-8A37-CDFC261EC204}" type="pres">
      <dgm:prSet presAssocID="{F4AB60B0-3F86-4479-B3E8-FD9F3819F810}" presName="childNode" presStyleLbl="node1" presStyleIdx="3" presStyleCnt="6" custScaleX="106100" custScaleY="101934">
        <dgm:presLayoutVars>
          <dgm:bulletEnabled val="1"/>
        </dgm:presLayoutVars>
      </dgm:prSet>
      <dgm:spPr/>
    </dgm:pt>
    <dgm:pt modelId="{7DBC8346-DA32-4B42-8716-134B5CF39AA9}" type="pres">
      <dgm:prSet presAssocID="{CC8249C5-86C1-41D9-AA2B-52E279E77F37}" presName="aSpace" presStyleCnt="0"/>
      <dgm:spPr/>
    </dgm:pt>
    <dgm:pt modelId="{1F58C46F-500F-4B14-9693-C0BB5E732990}" type="pres">
      <dgm:prSet presAssocID="{AE9A0387-9D78-40C3-BBB8-1C193EC89024}" presName="compNode" presStyleCnt="0"/>
      <dgm:spPr/>
    </dgm:pt>
    <dgm:pt modelId="{B01A644C-BBA4-4B90-8A1C-67AFBC5DEE51}" type="pres">
      <dgm:prSet presAssocID="{AE9A0387-9D78-40C3-BBB8-1C193EC89024}" presName="aNode" presStyleLbl="bgShp" presStyleIdx="2" presStyleCnt="3"/>
      <dgm:spPr/>
    </dgm:pt>
    <dgm:pt modelId="{3D06536D-98AF-498B-9143-4233B75961F7}" type="pres">
      <dgm:prSet presAssocID="{AE9A0387-9D78-40C3-BBB8-1C193EC89024}" presName="textNode" presStyleLbl="bgShp" presStyleIdx="2" presStyleCnt="3"/>
      <dgm:spPr/>
    </dgm:pt>
    <dgm:pt modelId="{DD5D9C07-F9A1-4DF0-971A-8230CCF9FF54}" type="pres">
      <dgm:prSet presAssocID="{AE9A0387-9D78-40C3-BBB8-1C193EC89024}" presName="compChildNode" presStyleCnt="0"/>
      <dgm:spPr/>
    </dgm:pt>
    <dgm:pt modelId="{EEE6DDAE-FE0E-4362-8659-30A52CBC42DD}" type="pres">
      <dgm:prSet presAssocID="{AE9A0387-9D78-40C3-BBB8-1C193EC89024}" presName="theInnerList" presStyleCnt="0"/>
      <dgm:spPr/>
    </dgm:pt>
    <dgm:pt modelId="{51D41919-ADD6-4B0A-BDDA-FE046BE37484}" type="pres">
      <dgm:prSet presAssocID="{98AC4AB1-71B7-4722-8205-10C7BF0D23AB}" presName="childNode" presStyleLbl="node1" presStyleIdx="4" presStyleCnt="6" custScaleX="102885">
        <dgm:presLayoutVars>
          <dgm:bulletEnabled val="1"/>
        </dgm:presLayoutVars>
      </dgm:prSet>
      <dgm:spPr/>
    </dgm:pt>
    <dgm:pt modelId="{AC844382-49B5-4BB1-98E0-F6440649FE94}" type="pres">
      <dgm:prSet presAssocID="{98AC4AB1-71B7-4722-8205-10C7BF0D23AB}" presName="aSpace2" presStyleCnt="0"/>
      <dgm:spPr/>
    </dgm:pt>
    <dgm:pt modelId="{EC784BE2-63E3-4232-874D-88C0CEC94D78}" type="pres">
      <dgm:prSet presAssocID="{52020886-79D1-4CF8-A1E6-3C190DCFAE32}" presName="childNode" presStyleLbl="node1" presStyleIdx="5" presStyleCnt="6" custScaleX="104228">
        <dgm:presLayoutVars>
          <dgm:bulletEnabled val="1"/>
        </dgm:presLayoutVars>
      </dgm:prSet>
      <dgm:spPr/>
    </dgm:pt>
  </dgm:ptLst>
  <dgm:cxnLst>
    <dgm:cxn modelId="{83A55910-680F-482F-8CF6-11C558393D8F}" srcId="{0EA68895-3162-4351-9F9C-C9A073597A6E}" destId="{4AAE3BE5-A1F7-4881-B5A6-582BC6487832}" srcOrd="1" destOrd="0" parTransId="{F574D1AE-EDD5-4EF5-8F8D-32E7E353AD42}" sibTransId="{0AAD488B-C57E-4A5C-A657-EC1FB8590333}"/>
    <dgm:cxn modelId="{524EBA13-7E3D-47AC-81DB-4E2218565DC8}" type="presOf" srcId="{5F9A7F0F-1407-42B8-86F0-B2FC045D69E4}" destId="{4FFC69BA-3490-4697-96F1-18C4AC85CDA8}" srcOrd="0" destOrd="3" presId="urn:microsoft.com/office/officeart/2005/8/layout/lProcess2"/>
    <dgm:cxn modelId="{DB2C1719-0CAC-45CF-BFB6-BB75CBE964A4}" type="presOf" srcId="{98AC4AB1-71B7-4722-8205-10C7BF0D23AB}" destId="{51D41919-ADD6-4B0A-BDDA-FE046BE37484}" srcOrd="0" destOrd="0" presId="urn:microsoft.com/office/officeart/2005/8/layout/lProcess2"/>
    <dgm:cxn modelId="{3EDEA91A-00BD-466B-8883-EDC1E07F93CD}" type="presOf" srcId="{AE9A0387-9D78-40C3-BBB8-1C193EC89024}" destId="{B01A644C-BBA4-4B90-8A1C-67AFBC5DEE51}" srcOrd="0" destOrd="0" presId="urn:microsoft.com/office/officeart/2005/8/layout/lProcess2"/>
    <dgm:cxn modelId="{90182B1B-4132-451B-B807-E1B71F38C9B0}" type="presOf" srcId="{52020886-79D1-4CF8-A1E6-3C190DCFAE32}" destId="{EC784BE2-63E3-4232-874D-88C0CEC94D78}" srcOrd="0" destOrd="0" presId="urn:microsoft.com/office/officeart/2005/8/layout/lProcess2"/>
    <dgm:cxn modelId="{CA7E242A-9A90-4A2C-9513-5AD8D906C9AD}" srcId="{4AAE3BE5-A1F7-4881-B5A6-582BC6487832}" destId="{826196BD-2CB6-4421-8DF0-4EDEDC0C296F}" srcOrd="1" destOrd="0" parTransId="{0B71D46D-EB08-44E6-AA15-810BCCAE32DD}" sibTransId="{9A3D2A8C-6643-4A98-8959-B03F60C843AF}"/>
    <dgm:cxn modelId="{C2C7B13D-B308-4B47-BD97-682B90075624}" type="presOf" srcId="{826196BD-2CB6-4421-8DF0-4EDEDC0C296F}" destId="{4FFC69BA-3490-4697-96F1-18C4AC85CDA8}" srcOrd="0" destOrd="2" presId="urn:microsoft.com/office/officeart/2005/8/layout/lProcess2"/>
    <dgm:cxn modelId="{BF4BD346-DA26-4D20-9F92-FAF326748F8D}" type="presOf" srcId="{0EA68895-3162-4351-9F9C-C9A073597A6E}" destId="{AAF8B934-8863-416A-A460-EA81CE491F57}" srcOrd="1" destOrd="0" presId="urn:microsoft.com/office/officeart/2005/8/layout/lProcess2"/>
    <dgm:cxn modelId="{CB7F656C-883B-470E-833B-9FB0D7AB0265}" type="presOf" srcId="{F4AB60B0-3F86-4479-B3E8-FD9F3819F810}" destId="{F399D0DB-E6AB-4C34-8A37-CDFC261EC204}" srcOrd="0" destOrd="0" presId="urn:microsoft.com/office/officeart/2005/8/layout/lProcess2"/>
    <dgm:cxn modelId="{ED73EB79-88AE-4DBB-AAA1-75587141A534}" srcId="{E04C1359-887C-4DBD-A4D5-FE4529632951}" destId="{0EA68895-3162-4351-9F9C-C9A073597A6E}" srcOrd="0" destOrd="0" parTransId="{4D8AEEF3-2498-47D2-90B5-51B51E73AF7D}" sibTransId="{B3458B4E-6909-481B-AAC4-3BE4642613D2}"/>
    <dgm:cxn modelId="{A185137C-D9D2-48BE-B89B-D427445FAD22}" type="presOf" srcId="{4AAE3BE5-A1F7-4881-B5A6-582BC6487832}" destId="{4FFC69BA-3490-4697-96F1-18C4AC85CDA8}" srcOrd="0" destOrd="0" presId="urn:microsoft.com/office/officeart/2005/8/layout/lProcess2"/>
    <dgm:cxn modelId="{6644AB7C-F29D-4EC4-B7B8-8959137811EA}" type="presOf" srcId="{0EA68895-3162-4351-9F9C-C9A073597A6E}" destId="{4DC1754E-A700-40A2-AB65-4375E1BD8FD5}" srcOrd="0" destOrd="0" presId="urn:microsoft.com/office/officeart/2005/8/layout/lProcess2"/>
    <dgm:cxn modelId="{538BD97F-853B-4467-B808-3606DFE90655}" srcId="{CC8249C5-86C1-41D9-AA2B-52E279E77F37}" destId="{F4AB60B0-3F86-4479-B3E8-FD9F3819F810}" srcOrd="1" destOrd="0" parTransId="{B146DB55-4353-433A-9F19-930EF45483D9}" sibTransId="{1D1BFA34-7A98-4CFD-A4B5-D7D413310777}"/>
    <dgm:cxn modelId="{ACAB3B8F-92FD-4594-B402-A0DFE7258437}" srcId="{E04C1359-887C-4DBD-A4D5-FE4529632951}" destId="{AE9A0387-9D78-40C3-BBB8-1C193EC89024}" srcOrd="2" destOrd="0" parTransId="{E1705DC7-C634-4C0C-8173-22243618B377}" sibTransId="{6466F6D1-29C0-4311-A94D-09793D02A641}"/>
    <dgm:cxn modelId="{6D2D7498-7C88-4EDF-A5AF-5CE26BD638AF}" srcId="{AE9A0387-9D78-40C3-BBB8-1C193EC89024}" destId="{98AC4AB1-71B7-4722-8205-10C7BF0D23AB}" srcOrd="0" destOrd="0" parTransId="{D48F1CC2-24D1-49B1-962C-B6D72FFEFDBB}" sibTransId="{7E575AF7-ECA8-4A19-8A95-B1FDFA48B0C4}"/>
    <dgm:cxn modelId="{F15B7598-0346-43D9-A028-0A653A76D26F}" type="presOf" srcId="{CC8249C5-86C1-41D9-AA2B-52E279E77F37}" destId="{FD9B5266-1DAF-4F3A-B7EC-01E76D796E28}" srcOrd="1" destOrd="0" presId="urn:microsoft.com/office/officeart/2005/8/layout/lProcess2"/>
    <dgm:cxn modelId="{4F59A89E-E204-4C4F-8BFA-2F0DACDBB03F}" srcId="{4AAE3BE5-A1F7-4881-B5A6-582BC6487832}" destId="{1F901E26-F54E-47B2-9C9E-AB6FA01416FA}" srcOrd="0" destOrd="0" parTransId="{DE105E83-0352-4129-A4A1-EC8FCE13F449}" sibTransId="{E24403EA-CFB6-445C-B376-8B96909BBC77}"/>
    <dgm:cxn modelId="{177950AD-6A8E-40C0-B3EF-6861C3C55D57}" srcId="{AE9A0387-9D78-40C3-BBB8-1C193EC89024}" destId="{52020886-79D1-4CF8-A1E6-3C190DCFAE32}" srcOrd="1" destOrd="0" parTransId="{92E34657-537D-4FDD-B2B3-B49A347E8367}" sibTransId="{7CCC59D8-2FA2-4C58-8562-9C8A10C195D2}"/>
    <dgm:cxn modelId="{9BB7A1AD-7E49-462F-B485-5EA4705F438F}" type="presOf" srcId="{6860B3C3-EB28-4F63-9D25-B32220ADCCA0}" destId="{2E00642C-55FE-4ED4-ABC2-A7874BC67A3E}" srcOrd="0" destOrd="0" presId="urn:microsoft.com/office/officeart/2005/8/layout/lProcess2"/>
    <dgm:cxn modelId="{58330FB0-FAA4-43F1-9188-5D5DBF3C4124}" srcId="{CC8249C5-86C1-41D9-AA2B-52E279E77F37}" destId="{6860B3C3-EB28-4F63-9D25-B32220ADCCA0}" srcOrd="0" destOrd="0" parTransId="{03723F91-00D3-4285-AF50-24B59413757E}" sibTransId="{BCBD75A5-CB9D-43BE-94C0-B2AA4DAB235E}"/>
    <dgm:cxn modelId="{0644F5B2-78F1-4683-BEEA-0D3B7F2DB85E}" type="presOf" srcId="{CC8249C5-86C1-41D9-AA2B-52E279E77F37}" destId="{F4A04FB4-85A5-407B-8561-FEF82C6063DF}" srcOrd="0" destOrd="0" presId="urn:microsoft.com/office/officeart/2005/8/layout/lProcess2"/>
    <dgm:cxn modelId="{4FAA2BBA-733E-48B4-8598-26CB30023C07}" type="presOf" srcId="{13715639-F09E-4ABB-B2E7-637EAB339553}" destId="{A4DBAFA9-C970-411B-B83D-0D4DACC71C56}" srcOrd="0" destOrd="0" presId="urn:microsoft.com/office/officeart/2005/8/layout/lProcess2"/>
    <dgm:cxn modelId="{B86E4DC7-CBE5-43A9-876D-A54AAE96C26C}" type="presOf" srcId="{E04C1359-887C-4DBD-A4D5-FE4529632951}" destId="{3A5D4C19-E2F1-4B40-89A3-DEF83C6382B9}" srcOrd="0" destOrd="0" presId="urn:microsoft.com/office/officeart/2005/8/layout/lProcess2"/>
    <dgm:cxn modelId="{0DF3DFCC-2438-4676-9226-4AF346F66D67}" type="presOf" srcId="{1F901E26-F54E-47B2-9C9E-AB6FA01416FA}" destId="{4FFC69BA-3490-4697-96F1-18C4AC85CDA8}" srcOrd="0" destOrd="1" presId="urn:microsoft.com/office/officeart/2005/8/layout/lProcess2"/>
    <dgm:cxn modelId="{487766E1-95D0-4FFA-B841-2489D2696F59}" type="presOf" srcId="{AE9A0387-9D78-40C3-BBB8-1C193EC89024}" destId="{3D06536D-98AF-498B-9143-4233B75961F7}" srcOrd="1" destOrd="0" presId="urn:microsoft.com/office/officeart/2005/8/layout/lProcess2"/>
    <dgm:cxn modelId="{A1D6EBE4-A4EB-4672-82AF-639001CD4571}" srcId="{0EA68895-3162-4351-9F9C-C9A073597A6E}" destId="{13715639-F09E-4ABB-B2E7-637EAB339553}" srcOrd="0" destOrd="0" parTransId="{628627BD-2C5C-4E36-A6E1-208DD25B2006}" sibTransId="{5070FB8C-A4E9-4AD4-871F-4D6782154BC0}"/>
    <dgm:cxn modelId="{5EBDEBEB-A92C-4643-9D99-943CFCF8DD8C}" srcId="{4AAE3BE5-A1F7-4881-B5A6-582BC6487832}" destId="{5F9A7F0F-1407-42B8-86F0-B2FC045D69E4}" srcOrd="2" destOrd="0" parTransId="{9CB97B66-C0AB-4E03-9C8C-DB1C818E0BC9}" sibTransId="{58CC3C2B-C699-4ABE-A98A-26D5CDC347DF}"/>
    <dgm:cxn modelId="{A0EE78FB-978A-4171-B55C-9B5C8A04FF62}" srcId="{E04C1359-887C-4DBD-A4D5-FE4529632951}" destId="{CC8249C5-86C1-41D9-AA2B-52E279E77F37}" srcOrd="1" destOrd="0" parTransId="{056144BA-968C-4B72-B602-4D195AE3C503}" sibTransId="{0AB668BF-C1FF-45F3-9407-64276E3E55A9}"/>
    <dgm:cxn modelId="{9F97B126-3B22-4B41-9CFC-077EF87E0A1C}" type="presParOf" srcId="{3A5D4C19-E2F1-4B40-89A3-DEF83C6382B9}" destId="{87D6BC3F-618A-48B9-8C49-97F335B741CF}" srcOrd="0" destOrd="0" presId="urn:microsoft.com/office/officeart/2005/8/layout/lProcess2"/>
    <dgm:cxn modelId="{CE77EDEE-DB1F-45FB-AA0D-9119A3E9B119}" type="presParOf" srcId="{87D6BC3F-618A-48B9-8C49-97F335B741CF}" destId="{4DC1754E-A700-40A2-AB65-4375E1BD8FD5}" srcOrd="0" destOrd="0" presId="urn:microsoft.com/office/officeart/2005/8/layout/lProcess2"/>
    <dgm:cxn modelId="{23E51024-903D-4A2A-A46E-0950B78139DA}" type="presParOf" srcId="{87D6BC3F-618A-48B9-8C49-97F335B741CF}" destId="{AAF8B934-8863-416A-A460-EA81CE491F57}" srcOrd="1" destOrd="0" presId="urn:microsoft.com/office/officeart/2005/8/layout/lProcess2"/>
    <dgm:cxn modelId="{1E619C5F-11D7-41B7-AB7E-36344069C389}" type="presParOf" srcId="{87D6BC3F-618A-48B9-8C49-97F335B741CF}" destId="{F3B97B61-21F3-479F-8160-20B8521D231A}" srcOrd="2" destOrd="0" presId="urn:microsoft.com/office/officeart/2005/8/layout/lProcess2"/>
    <dgm:cxn modelId="{5EFAFF53-7D7E-4ACF-8DFE-8CCF3CBD9B85}" type="presParOf" srcId="{F3B97B61-21F3-479F-8160-20B8521D231A}" destId="{757197E7-BE82-45A1-8C42-E5AD45189603}" srcOrd="0" destOrd="0" presId="urn:microsoft.com/office/officeart/2005/8/layout/lProcess2"/>
    <dgm:cxn modelId="{66AF6CCE-6815-4187-93FF-945DEE455C61}" type="presParOf" srcId="{757197E7-BE82-45A1-8C42-E5AD45189603}" destId="{A4DBAFA9-C970-411B-B83D-0D4DACC71C56}" srcOrd="0" destOrd="0" presId="urn:microsoft.com/office/officeart/2005/8/layout/lProcess2"/>
    <dgm:cxn modelId="{286FFC05-F013-4913-AEDD-A21522CD1186}" type="presParOf" srcId="{757197E7-BE82-45A1-8C42-E5AD45189603}" destId="{0BDCB970-A79D-4713-9057-F591A1E8878E}" srcOrd="1" destOrd="0" presId="urn:microsoft.com/office/officeart/2005/8/layout/lProcess2"/>
    <dgm:cxn modelId="{2D05EF77-FEC9-4C11-8439-802BE463C0B2}" type="presParOf" srcId="{757197E7-BE82-45A1-8C42-E5AD45189603}" destId="{4FFC69BA-3490-4697-96F1-18C4AC85CDA8}" srcOrd="2" destOrd="0" presId="urn:microsoft.com/office/officeart/2005/8/layout/lProcess2"/>
    <dgm:cxn modelId="{6E20A65D-B0C9-4040-B82D-E4517F0D07E9}" type="presParOf" srcId="{3A5D4C19-E2F1-4B40-89A3-DEF83C6382B9}" destId="{5D2196FE-21E9-4D19-9322-566DA9DD00A7}" srcOrd="1" destOrd="0" presId="urn:microsoft.com/office/officeart/2005/8/layout/lProcess2"/>
    <dgm:cxn modelId="{A28B0181-AED4-43AC-9788-D00A62C9B5B1}" type="presParOf" srcId="{3A5D4C19-E2F1-4B40-89A3-DEF83C6382B9}" destId="{D0229C08-7B65-41C1-9DB1-DAAB46EDFF04}" srcOrd="2" destOrd="0" presId="urn:microsoft.com/office/officeart/2005/8/layout/lProcess2"/>
    <dgm:cxn modelId="{6B84D7E6-AD67-40DD-ABF3-4B9DAE42F6CB}" type="presParOf" srcId="{D0229C08-7B65-41C1-9DB1-DAAB46EDFF04}" destId="{F4A04FB4-85A5-407B-8561-FEF82C6063DF}" srcOrd="0" destOrd="0" presId="urn:microsoft.com/office/officeart/2005/8/layout/lProcess2"/>
    <dgm:cxn modelId="{428F27A2-9207-410E-9006-589812F64629}" type="presParOf" srcId="{D0229C08-7B65-41C1-9DB1-DAAB46EDFF04}" destId="{FD9B5266-1DAF-4F3A-B7EC-01E76D796E28}" srcOrd="1" destOrd="0" presId="urn:microsoft.com/office/officeart/2005/8/layout/lProcess2"/>
    <dgm:cxn modelId="{9F9ED889-8E87-4219-A8F8-FC456F4E7B98}" type="presParOf" srcId="{D0229C08-7B65-41C1-9DB1-DAAB46EDFF04}" destId="{68B8851E-D4EB-4E10-8F65-A5E334BFE018}" srcOrd="2" destOrd="0" presId="urn:microsoft.com/office/officeart/2005/8/layout/lProcess2"/>
    <dgm:cxn modelId="{3B42010F-FA0D-4180-AB84-5E8D83261150}" type="presParOf" srcId="{68B8851E-D4EB-4E10-8F65-A5E334BFE018}" destId="{0C8294E8-FB2D-438A-907F-A226FEC9EE85}" srcOrd="0" destOrd="0" presId="urn:microsoft.com/office/officeart/2005/8/layout/lProcess2"/>
    <dgm:cxn modelId="{EBA8EBD7-9CAA-485B-8363-DA1890ED0679}" type="presParOf" srcId="{0C8294E8-FB2D-438A-907F-A226FEC9EE85}" destId="{2E00642C-55FE-4ED4-ABC2-A7874BC67A3E}" srcOrd="0" destOrd="0" presId="urn:microsoft.com/office/officeart/2005/8/layout/lProcess2"/>
    <dgm:cxn modelId="{25E79D71-183F-4701-B038-9D2A2BED3730}" type="presParOf" srcId="{0C8294E8-FB2D-438A-907F-A226FEC9EE85}" destId="{0BEE44B5-52CF-4FF2-8DF1-3500C7C38903}" srcOrd="1" destOrd="0" presId="urn:microsoft.com/office/officeart/2005/8/layout/lProcess2"/>
    <dgm:cxn modelId="{B4EAA0D4-6FE1-4B62-A0A4-B367F361EF14}" type="presParOf" srcId="{0C8294E8-FB2D-438A-907F-A226FEC9EE85}" destId="{F399D0DB-E6AB-4C34-8A37-CDFC261EC204}" srcOrd="2" destOrd="0" presId="urn:microsoft.com/office/officeart/2005/8/layout/lProcess2"/>
    <dgm:cxn modelId="{3BD97332-BC7E-4B7F-B261-39905692DC32}" type="presParOf" srcId="{3A5D4C19-E2F1-4B40-89A3-DEF83C6382B9}" destId="{7DBC8346-DA32-4B42-8716-134B5CF39AA9}" srcOrd="3" destOrd="0" presId="urn:microsoft.com/office/officeart/2005/8/layout/lProcess2"/>
    <dgm:cxn modelId="{EB4D4291-944B-460F-91E3-67B16A5BCE8D}" type="presParOf" srcId="{3A5D4C19-E2F1-4B40-89A3-DEF83C6382B9}" destId="{1F58C46F-500F-4B14-9693-C0BB5E732990}" srcOrd="4" destOrd="0" presId="urn:microsoft.com/office/officeart/2005/8/layout/lProcess2"/>
    <dgm:cxn modelId="{E162C782-26F8-4BAC-8EF1-5CE27AC0BA87}" type="presParOf" srcId="{1F58C46F-500F-4B14-9693-C0BB5E732990}" destId="{B01A644C-BBA4-4B90-8A1C-67AFBC5DEE51}" srcOrd="0" destOrd="0" presId="urn:microsoft.com/office/officeart/2005/8/layout/lProcess2"/>
    <dgm:cxn modelId="{6E98669A-0211-4A7E-846D-4E2613FDA6F7}" type="presParOf" srcId="{1F58C46F-500F-4B14-9693-C0BB5E732990}" destId="{3D06536D-98AF-498B-9143-4233B75961F7}" srcOrd="1" destOrd="0" presId="urn:microsoft.com/office/officeart/2005/8/layout/lProcess2"/>
    <dgm:cxn modelId="{38EB15E6-12BA-4BCE-9799-9E5DF40CF8AC}" type="presParOf" srcId="{1F58C46F-500F-4B14-9693-C0BB5E732990}" destId="{DD5D9C07-F9A1-4DF0-971A-8230CCF9FF54}" srcOrd="2" destOrd="0" presId="urn:microsoft.com/office/officeart/2005/8/layout/lProcess2"/>
    <dgm:cxn modelId="{1D31F132-5F57-4694-BC4F-07A4C1E91FC2}" type="presParOf" srcId="{DD5D9C07-F9A1-4DF0-971A-8230CCF9FF54}" destId="{EEE6DDAE-FE0E-4362-8659-30A52CBC42DD}" srcOrd="0" destOrd="0" presId="urn:microsoft.com/office/officeart/2005/8/layout/lProcess2"/>
    <dgm:cxn modelId="{F0B27BBB-DD70-438B-8853-DEC68132793C}" type="presParOf" srcId="{EEE6DDAE-FE0E-4362-8659-30A52CBC42DD}" destId="{51D41919-ADD6-4B0A-BDDA-FE046BE37484}" srcOrd="0" destOrd="0" presId="urn:microsoft.com/office/officeart/2005/8/layout/lProcess2"/>
    <dgm:cxn modelId="{9AF0D17F-D687-4944-9C7B-13FDD73910F5}" type="presParOf" srcId="{EEE6DDAE-FE0E-4362-8659-30A52CBC42DD}" destId="{AC844382-49B5-4BB1-98E0-F6440649FE94}" srcOrd="1" destOrd="0" presId="urn:microsoft.com/office/officeart/2005/8/layout/lProcess2"/>
    <dgm:cxn modelId="{78164FA5-B7DD-434C-9DC9-C17A9E736EDD}" type="presParOf" srcId="{EEE6DDAE-FE0E-4362-8659-30A52CBC42DD}" destId="{EC784BE2-63E3-4232-874D-88C0CEC94D78}" srcOrd="2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E04C1359-887C-4DBD-A4D5-FE4529632951}" type="doc">
      <dgm:prSet loTypeId="urn:microsoft.com/office/officeart/2005/8/layout/lProcess2" loCatId="list" qsTypeId="urn:microsoft.com/office/officeart/2005/8/quickstyle/simple5" qsCatId="simple" csTypeId="urn:microsoft.com/office/officeart/2005/8/colors/accent1_5" csCatId="accent1" phldr="1"/>
      <dgm:spPr/>
      <dgm:t>
        <a:bodyPr/>
        <a:lstStyle/>
        <a:p>
          <a:endParaRPr lang="en-US"/>
        </a:p>
      </dgm:t>
    </dgm:pt>
    <dgm:pt modelId="{0EA68895-3162-4351-9F9C-C9A073597A6E}">
      <dgm:prSet phldrT="[Text]" custT="1"/>
      <dgm:spPr/>
      <dgm:t>
        <a:bodyPr/>
        <a:lstStyle/>
        <a:p>
          <a:r>
            <a:rPr lang="en-US" sz="4300" b="1" u="sng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Year 1</a:t>
          </a:r>
          <a:br>
            <a:rPr lang="en-US" sz="4300" b="1" u="sng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</a:br>
          <a:r>
            <a:rPr lang="en-US" sz="4300" b="0" i="1" u="none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Current</a:t>
          </a:r>
        </a:p>
      </dgm:t>
    </dgm:pt>
    <dgm:pt modelId="{B3458B4E-6909-481B-AAC4-3BE4642613D2}" type="sibTrans" cxnId="{ED73EB79-88AE-4DBB-AAA1-75587141A534}">
      <dgm:prSet/>
      <dgm:spPr/>
      <dgm:t>
        <a:bodyPr/>
        <a:lstStyle/>
        <a:p>
          <a:endParaRPr lang="en-US"/>
        </a:p>
      </dgm:t>
    </dgm:pt>
    <dgm:pt modelId="{4D8AEEF3-2498-47D2-90B5-51B51E73AF7D}" type="parTrans" cxnId="{ED73EB79-88AE-4DBB-AAA1-75587141A534}">
      <dgm:prSet/>
      <dgm:spPr/>
      <dgm:t>
        <a:bodyPr/>
        <a:lstStyle/>
        <a:p>
          <a:endParaRPr lang="en-US"/>
        </a:p>
      </dgm:t>
    </dgm:pt>
    <dgm:pt modelId="{13715639-F09E-4ABB-B2E7-637EAB339553}">
      <dgm:prSet phldrT="[Text]" custT="1"/>
      <dgm:spPr/>
      <dgm:t>
        <a:bodyPr/>
        <a:lstStyle/>
        <a:p>
          <a:pPr algn="ctr">
            <a:lnSpc>
              <a:spcPct val="100000"/>
            </a:lnSpc>
            <a:spcAft>
              <a:spcPts val="600"/>
            </a:spcAft>
          </a:pPr>
          <a:r>
            <a:rPr lang="en-US" sz="2200" b="1" u="none"/>
            <a:t>NHIT Funds</a:t>
          </a:r>
          <a:br>
            <a:rPr lang="en-US" sz="1800" b="1" u="none"/>
          </a:br>
          <a:r>
            <a:rPr lang="en-US" sz="1600" b="1" u="none"/>
            <a:t>Deductible/Coinsurance Medical and Rx Expenses  </a:t>
          </a:r>
          <a:endParaRPr lang="en-US" sz="1800"/>
        </a:p>
      </dgm:t>
    </dgm:pt>
    <dgm:pt modelId="{5070FB8C-A4E9-4AD4-871F-4D6782154BC0}" type="sibTrans" cxnId="{A1D6EBE4-A4EB-4672-82AF-639001CD4571}">
      <dgm:prSet/>
      <dgm:spPr/>
      <dgm:t>
        <a:bodyPr/>
        <a:lstStyle/>
        <a:p>
          <a:endParaRPr lang="en-US"/>
        </a:p>
      </dgm:t>
    </dgm:pt>
    <dgm:pt modelId="{628627BD-2C5C-4E36-A6E1-208DD25B2006}" type="parTrans" cxnId="{A1D6EBE4-A4EB-4672-82AF-639001CD4571}">
      <dgm:prSet/>
      <dgm:spPr/>
      <dgm:t>
        <a:bodyPr/>
        <a:lstStyle/>
        <a:p>
          <a:endParaRPr lang="en-US"/>
        </a:p>
      </dgm:t>
    </dgm:pt>
    <dgm:pt modelId="{CC8249C5-86C1-41D9-AA2B-52E279E77F37}">
      <dgm:prSet phldrT="[Text]"/>
      <dgm:spPr/>
      <dgm:t>
        <a:bodyPr/>
        <a:lstStyle/>
        <a:p>
          <a:r>
            <a:rPr lang="en-US" b="1" u="sng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Year 2</a:t>
          </a:r>
          <a:br>
            <a:rPr lang="en-US" b="1" u="sng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</a:br>
          <a:r>
            <a:rPr lang="en-US" b="0" i="1" u="none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2022-2023</a:t>
          </a:r>
        </a:p>
      </dgm:t>
    </dgm:pt>
    <dgm:pt modelId="{0AB668BF-C1FF-45F3-9407-64276E3E55A9}" type="sibTrans" cxnId="{A0EE78FB-978A-4171-B55C-9B5C8A04FF62}">
      <dgm:prSet/>
      <dgm:spPr/>
      <dgm:t>
        <a:bodyPr/>
        <a:lstStyle/>
        <a:p>
          <a:endParaRPr lang="en-US"/>
        </a:p>
      </dgm:t>
    </dgm:pt>
    <dgm:pt modelId="{056144BA-968C-4B72-B602-4D195AE3C503}" type="parTrans" cxnId="{A0EE78FB-978A-4171-B55C-9B5C8A04FF62}">
      <dgm:prSet/>
      <dgm:spPr/>
      <dgm:t>
        <a:bodyPr/>
        <a:lstStyle/>
        <a:p>
          <a:endParaRPr lang="en-US"/>
        </a:p>
      </dgm:t>
    </dgm:pt>
    <dgm:pt modelId="{AE9A0387-9D78-40C3-BBB8-1C193EC89024}">
      <dgm:prSet phldrT="[Text]"/>
      <dgm:spPr/>
      <dgm:t>
        <a:bodyPr/>
        <a:lstStyle/>
        <a:p>
          <a:r>
            <a:rPr lang="en-US" b="1" u="sng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Year 3</a:t>
          </a:r>
          <a:br>
            <a:rPr lang="en-US" b="1" u="sng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</a:br>
          <a:r>
            <a:rPr lang="en-US" b="0" i="1" u="none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2023-2024</a:t>
          </a:r>
        </a:p>
      </dgm:t>
    </dgm:pt>
    <dgm:pt modelId="{6466F6D1-29C0-4311-A94D-09793D02A641}" type="sibTrans" cxnId="{ACAB3B8F-92FD-4594-B402-A0DFE7258437}">
      <dgm:prSet/>
      <dgm:spPr/>
      <dgm:t>
        <a:bodyPr/>
        <a:lstStyle/>
        <a:p>
          <a:endParaRPr lang="en-US"/>
        </a:p>
      </dgm:t>
    </dgm:pt>
    <dgm:pt modelId="{E1705DC7-C634-4C0C-8173-22243618B377}" type="parTrans" cxnId="{ACAB3B8F-92FD-4594-B402-A0DFE7258437}">
      <dgm:prSet/>
      <dgm:spPr/>
      <dgm:t>
        <a:bodyPr/>
        <a:lstStyle/>
        <a:p>
          <a:endParaRPr lang="en-US"/>
        </a:p>
      </dgm:t>
    </dgm:pt>
    <dgm:pt modelId="{ADA2E30E-6C3C-4A67-8399-0264A898E3CD}">
      <dgm:prSet phldrT="[Text]" custT="1"/>
      <dgm:spPr>
        <a:solidFill>
          <a:srgbClr val="55A594"/>
        </a:solidFill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n-US" sz="2200" b="1" i="0" dirty="0"/>
            <a:t>District Funds</a:t>
          </a:r>
        </a:p>
        <a:p>
          <a:pPr>
            <a:lnSpc>
              <a:spcPct val="100000"/>
            </a:lnSpc>
            <a:spcAft>
              <a:spcPts val="0"/>
            </a:spcAft>
            <a:buNone/>
          </a:pPr>
          <a:r>
            <a:rPr lang="en-US" sz="1600" b="1" i="0" dirty="0"/>
            <a:t>FSA (213d) Eligible Items </a:t>
          </a:r>
        </a:p>
        <a:p>
          <a:pPr>
            <a:lnSpc>
              <a:spcPct val="100000"/>
            </a:lnSpc>
            <a:spcAft>
              <a:spcPts val="0"/>
            </a:spcAft>
            <a:buNone/>
          </a:pPr>
          <a:r>
            <a:rPr lang="en-US" sz="1600" b="1" i="0" dirty="0"/>
            <a:t>and Expenses </a:t>
          </a:r>
          <a:endParaRPr lang="en-US" sz="1100" dirty="0"/>
        </a:p>
      </dgm:t>
    </dgm:pt>
    <dgm:pt modelId="{2267EEE2-1027-4AD2-A034-5BD67F791165}" type="sibTrans" cxnId="{3A6C3992-DD3C-4387-BD61-B9E8BDF028BE}">
      <dgm:prSet/>
      <dgm:spPr/>
      <dgm:t>
        <a:bodyPr/>
        <a:lstStyle/>
        <a:p>
          <a:endParaRPr lang="en-US"/>
        </a:p>
      </dgm:t>
    </dgm:pt>
    <dgm:pt modelId="{FB32A8B1-798C-49B1-BC3F-16ADACCDA388}" type="parTrans" cxnId="{3A6C3992-DD3C-4387-BD61-B9E8BDF028BE}">
      <dgm:prSet/>
      <dgm:spPr/>
      <dgm:t>
        <a:bodyPr/>
        <a:lstStyle/>
        <a:p>
          <a:endParaRPr lang="en-US"/>
        </a:p>
      </dgm:t>
    </dgm:pt>
    <dgm:pt modelId="{4AAE3BE5-A1F7-4881-B5A6-582BC6487832}">
      <dgm:prSet phldrT="[Text]" custT="1"/>
      <dgm:spPr>
        <a:solidFill>
          <a:srgbClr val="55A594"/>
        </a:solidFill>
      </dgm:spPr>
      <dgm:t>
        <a:bodyPr/>
        <a:lstStyle/>
        <a:p>
          <a:pPr algn="ctr">
            <a:lnSpc>
              <a:spcPct val="100000"/>
            </a:lnSpc>
            <a:spcAft>
              <a:spcPts val="0"/>
            </a:spcAft>
            <a:buNone/>
          </a:pPr>
          <a:r>
            <a:rPr lang="en-US" sz="2200" b="1" i="0" dirty="0"/>
            <a:t>District Funds</a:t>
          </a:r>
        </a:p>
        <a:p>
          <a:pPr algn="ctr">
            <a:lnSpc>
              <a:spcPct val="100000"/>
            </a:lnSpc>
            <a:spcAft>
              <a:spcPts val="0"/>
            </a:spcAft>
            <a:buNone/>
          </a:pPr>
          <a:r>
            <a:rPr lang="en-US" sz="1600" b="1" i="0" dirty="0"/>
            <a:t>FSA (213d) Eligible Items </a:t>
          </a:r>
        </a:p>
        <a:p>
          <a:pPr algn="ctr">
            <a:lnSpc>
              <a:spcPct val="100000"/>
            </a:lnSpc>
            <a:spcAft>
              <a:spcPts val="0"/>
            </a:spcAft>
            <a:buNone/>
          </a:pPr>
          <a:r>
            <a:rPr lang="en-US" sz="1600" b="1" i="0" dirty="0"/>
            <a:t>and Expenses </a:t>
          </a:r>
          <a:endParaRPr lang="en-US" sz="1600" b="1" i="1" dirty="0"/>
        </a:p>
      </dgm:t>
    </dgm:pt>
    <dgm:pt modelId="{F574D1AE-EDD5-4EF5-8F8D-32E7E353AD42}" type="parTrans" cxnId="{83A55910-680F-482F-8CF6-11C558393D8F}">
      <dgm:prSet/>
      <dgm:spPr/>
      <dgm:t>
        <a:bodyPr/>
        <a:lstStyle/>
        <a:p>
          <a:endParaRPr lang="en-US"/>
        </a:p>
      </dgm:t>
    </dgm:pt>
    <dgm:pt modelId="{0AAD488B-C57E-4A5C-A657-EC1FB8590333}" type="sibTrans" cxnId="{83A55910-680F-482F-8CF6-11C558393D8F}">
      <dgm:prSet/>
      <dgm:spPr/>
      <dgm:t>
        <a:bodyPr/>
        <a:lstStyle/>
        <a:p>
          <a:endParaRPr lang="en-US"/>
        </a:p>
      </dgm:t>
    </dgm:pt>
    <dgm:pt modelId="{F4AB60B0-3F86-4479-B3E8-FD9F3819F810}">
      <dgm:prSet custT="1"/>
      <dgm:spPr>
        <a:solidFill>
          <a:srgbClr val="55A594"/>
        </a:solidFill>
      </dgm:spPr>
      <dgm:t>
        <a:bodyPr/>
        <a:lstStyle/>
        <a:p>
          <a:pPr algn="ctr">
            <a:spcAft>
              <a:spcPts val="0"/>
            </a:spcAft>
            <a:buNone/>
          </a:pPr>
          <a:r>
            <a:rPr lang="en-US" sz="2200" b="1" i="0" dirty="0"/>
            <a:t>District Funds</a:t>
          </a:r>
        </a:p>
        <a:p>
          <a:pPr algn="ctr">
            <a:spcAft>
              <a:spcPts val="0"/>
            </a:spcAft>
            <a:buNone/>
          </a:pPr>
          <a:r>
            <a:rPr lang="en-US" sz="1600" b="1" i="0" dirty="0"/>
            <a:t>FSA (213d) Eligible Items </a:t>
          </a:r>
        </a:p>
        <a:p>
          <a:pPr algn="ctr">
            <a:spcAft>
              <a:spcPts val="0"/>
            </a:spcAft>
            <a:buNone/>
          </a:pPr>
          <a:r>
            <a:rPr lang="en-US" sz="1600" b="1" i="0" dirty="0"/>
            <a:t>and Expenses </a:t>
          </a:r>
          <a:endParaRPr lang="en-US" sz="900" b="0" i="1" dirty="0"/>
        </a:p>
      </dgm:t>
    </dgm:pt>
    <dgm:pt modelId="{B146DB55-4353-433A-9F19-930EF45483D9}" type="parTrans" cxnId="{538BD97F-853B-4467-B808-3606DFE90655}">
      <dgm:prSet/>
      <dgm:spPr/>
      <dgm:t>
        <a:bodyPr/>
        <a:lstStyle/>
        <a:p>
          <a:endParaRPr lang="en-US"/>
        </a:p>
      </dgm:t>
    </dgm:pt>
    <dgm:pt modelId="{1D1BFA34-7A98-4CFD-A4B5-D7D413310777}" type="sibTrans" cxnId="{538BD97F-853B-4467-B808-3606DFE90655}">
      <dgm:prSet/>
      <dgm:spPr/>
      <dgm:t>
        <a:bodyPr/>
        <a:lstStyle/>
        <a:p>
          <a:endParaRPr lang="en-US"/>
        </a:p>
      </dgm:t>
    </dgm:pt>
    <dgm:pt modelId="{6860B3C3-EB28-4F63-9D25-B32220ADCCA0}">
      <dgm:prSet custT="1"/>
      <dgm:spPr/>
      <dgm:t>
        <a:bodyPr/>
        <a:lstStyle/>
        <a:p>
          <a:pPr algn="ctr">
            <a:spcAft>
              <a:spcPts val="600"/>
            </a:spcAft>
          </a:pPr>
          <a:r>
            <a:rPr lang="en-US" sz="2200" b="1" u="none"/>
            <a:t>NHIT Funds</a:t>
          </a:r>
          <a:br>
            <a:rPr lang="en-US" sz="1600" b="1" u="none"/>
          </a:br>
          <a:r>
            <a:rPr lang="en-US" sz="1600" b="1" u="none"/>
            <a:t>Deductible/Coinsurance Medical and Rx Expenses </a:t>
          </a:r>
          <a:endParaRPr lang="en-US" sz="1500"/>
        </a:p>
      </dgm:t>
    </dgm:pt>
    <dgm:pt modelId="{03723F91-00D3-4285-AF50-24B59413757E}" type="parTrans" cxnId="{58330FB0-FAA4-43F1-9188-5D5DBF3C4124}">
      <dgm:prSet/>
      <dgm:spPr/>
      <dgm:t>
        <a:bodyPr/>
        <a:lstStyle/>
        <a:p>
          <a:endParaRPr lang="en-US"/>
        </a:p>
      </dgm:t>
    </dgm:pt>
    <dgm:pt modelId="{BCBD75A5-CB9D-43BE-94C0-B2AA4DAB235E}" type="sibTrans" cxnId="{58330FB0-FAA4-43F1-9188-5D5DBF3C4124}">
      <dgm:prSet/>
      <dgm:spPr/>
      <dgm:t>
        <a:bodyPr/>
        <a:lstStyle/>
        <a:p>
          <a:endParaRPr lang="en-US"/>
        </a:p>
      </dgm:t>
    </dgm:pt>
    <dgm:pt modelId="{98AC4AB1-71B7-4722-8205-10C7BF0D23AB}">
      <dgm:prSet custT="1"/>
      <dgm:spPr/>
      <dgm:t>
        <a:bodyPr/>
        <a:lstStyle/>
        <a:p>
          <a:r>
            <a:rPr lang="en-US" sz="2200" b="1" u="none"/>
            <a:t>NHIT Funds</a:t>
          </a:r>
          <a:br>
            <a:rPr lang="en-US" sz="1600" b="1" u="none"/>
          </a:br>
          <a:r>
            <a:rPr lang="en-US" sz="1600" b="1" u="none"/>
            <a:t>Deductible/Coinsurance Medical and Rx Expenses </a:t>
          </a:r>
          <a:endParaRPr lang="en-US" sz="1600"/>
        </a:p>
      </dgm:t>
    </dgm:pt>
    <dgm:pt modelId="{D48F1CC2-24D1-49B1-962C-B6D72FFEFDBB}" type="parTrans" cxnId="{6D2D7498-7C88-4EDF-A5AF-5CE26BD638AF}">
      <dgm:prSet/>
      <dgm:spPr/>
      <dgm:t>
        <a:bodyPr/>
        <a:lstStyle/>
        <a:p>
          <a:endParaRPr lang="en-US"/>
        </a:p>
      </dgm:t>
    </dgm:pt>
    <dgm:pt modelId="{7E575AF7-ECA8-4A19-8A95-B1FDFA48B0C4}" type="sibTrans" cxnId="{6D2D7498-7C88-4EDF-A5AF-5CE26BD638AF}">
      <dgm:prSet/>
      <dgm:spPr/>
      <dgm:t>
        <a:bodyPr/>
        <a:lstStyle/>
        <a:p>
          <a:endParaRPr lang="en-US"/>
        </a:p>
      </dgm:t>
    </dgm:pt>
    <dgm:pt modelId="{3A5D4C19-E2F1-4B40-89A3-DEF83C6382B9}" type="pres">
      <dgm:prSet presAssocID="{E04C1359-887C-4DBD-A4D5-FE4529632951}" presName="theList" presStyleCnt="0">
        <dgm:presLayoutVars>
          <dgm:dir/>
          <dgm:animLvl val="lvl"/>
          <dgm:resizeHandles val="exact"/>
        </dgm:presLayoutVars>
      </dgm:prSet>
      <dgm:spPr/>
    </dgm:pt>
    <dgm:pt modelId="{87D6BC3F-618A-48B9-8C49-97F335B741CF}" type="pres">
      <dgm:prSet presAssocID="{0EA68895-3162-4351-9F9C-C9A073597A6E}" presName="compNode" presStyleCnt="0"/>
      <dgm:spPr/>
    </dgm:pt>
    <dgm:pt modelId="{4DC1754E-A700-40A2-AB65-4375E1BD8FD5}" type="pres">
      <dgm:prSet presAssocID="{0EA68895-3162-4351-9F9C-C9A073597A6E}" presName="aNode" presStyleLbl="bgShp" presStyleIdx="0" presStyleCnt="3" custLinFactNeighborY="-444"/>
      <dgm:spPr/>
    </dgm:pt>
    <dgm:pt modelId="{AAF8B934-8863-416A-A460-EA81CE491F57}" type="pres">
      <dgm:prSet presAssocID="{0EA68895-3162-4351-9F9C-C9A073597A6E}" presName="textNode" presStyleLbl="bgShp" presStyleIdx="0" presStyleCnt="3"/>
      <dgm:spPr/>
    </dgm:pt>
    <dgm:pt modelId="{F3B97B61-21F3-479F-8160-20B8521D231A}" type="pres">
      <dgm:prSet presAssocID="{0EA68895-3162-4351-9F9C-C9A073597A6E}" presName="compChildNode" presStyleCnt="0"/>
      <dgm:spPr/>
    </dgm:pt>
    <dgm:pt modelId="{757197E7-BE82-45A1-8C42-E5AD45189603}" type="pres">
      <dgm:prSet presAssocID="{0EA68895-3162-4351-9F9C-C9A073597A6E}" presName="theInnerList" presStyleCnt="0"/>
      <dgm:spPr/>
    </dgm:pt>
    <dgm:pt modelId="{A4DBAFA9-C970-411B-B83D-0D4DACC71C56}" type="pres">
      <dgm:prSet presAssocID="{13715639-F09E-4ABB-B2E7-637EAB339553}" presName="childNode" presStyleLbl="node1" presStyleIdx="0" presStyleCnt="6" custScaleY="115054">
        <dgm:presLayoutVars>
          <dgm:bulletEnabled val="1"/>
        </dgm:presLayoutVars>
      </dgm:prSet>
      <dgm:spPr/>
    </dgm:pt>
    <dgm:pt modelId="{0BDCB970-A79D-4713-9057-F591A1E8878E}" type="pres">
      <dgm:prSet presAssocID="{13715639-F09E-4ABB-B2E7-637EAB339553}" presName="aSpace2" presStyleCnt="0"/>
      <dgm:spPr/>
    </dgm:pt>
    <dgm:pt modelId="{4FFC69BA-3490-4697-96F1-18C4AC85CDA8}" type="pres">
      <dgm:prSet presAssocID="{4AAE3BE5-A1F7-4881-B5A6-582BC6487832}" presName="childNode" presStyleLbl="node1" presStyleIdx="1" presStyleCnt="6" custScaleY="114328">
        <dgm:presLayoutVars>
          <dgm:bulletEnabled val="1"/>
        </dgm:presLayoutVars>
      </dgm:prSet>
      <dgm:spPr/>
    </dgm:pt>
    <dgm:pt modelId="{5D2196FE-21E9-4D19-9322-566DA9DD00A7}" type="pres">
      <dgm:prSet presAssocID="{0EA68895-3162-4351-9F9C-C9A073597A6E}" presName="aSpace" presStyleCnt="0"/>
      <dgm:spPr/>
    </dgm:pt>
    <dgm:pt modelId="{D0229C08-7B65-41C1-9DB1-DAAB46EDFF04}" type="pres">
      <dgm:prSet presAssocID="{CC8249C5-86C1-41D9-AA2B-52E279E77F37}" presName="compNode" presStyleCnt="0"/>
      <dgm:spPr/>
    </dgm:pt>
    <dgm:pt modelId="{F4A04FB4-85A5-407B-8561-FEF82C6063DF}" type="pres">
      <dgm:prSet presAssocID="{CC8249C5-86C1-41D9-AA2B-52E279E77F37}" presName="aNode" presStyleLbl="bgShp" presStyleIdx="1" presStyleCnt="3"/>
      <dgm:spPr/>
    </dgm:pt>
    <dgm:pt modelId="{FD9B5266-1DAF-4F3A-B7EC-01E76D796E28}" type="pres">
      <dgm:prSet presAssocID="{CC8249C5-86C1-41D9-AA2B-52E279E77F37}" presName="textNode" presStyleLbl="bgShp" presStyleIdx="1" presStyleCnt="3"/>
      <dgm:spPr/>
    </dgm:pt>
    <dgm:pt modelId="{68B8851E-D4EB-4E10-8F65-A5E334BFE018}" type="pres">
      <dgm:prSet presAssocID="{CC8249C5-86C1-41D9-AA2B-52E279E77F37}" presName="compChildNode" presStyleCnt="0"/>
      <dgm:spPr/>
    </dgm:pt>
    <dgm:pt modelId="{0C8294E8-FB2D-438A-907F-A226FEC9EE85}" type="pres">
      <dgm:prSet presAssocID="{CC8249C5-86C1-41D9-AA2B-52E279E77F37}" presName="theInnerList" presStyleCnt="0"/>
      <dgm:spPr/>
    </dgm:pt>
    <dgm:pt modelId="{2E00642C-55FE-4ED4-ABC2-A7874BC67A3E}" type="pres">
      <dgm:prSet presAssocID="{6860B3C3-EB28-4F63-9D25-B32220ADCCA0}" presName="childNode" presStyleLbl="node1" presStyleIdx="2" presStyleCnt="6">
        <dgm:presLayoutVars>
          <dgm:bulletEnabled val="1"/>
        </dgm:presLayoutVars>
      </dgm:prSet>
      <dgm:spPr/>
    </dgm:pt>
    <dgm:pt modelId="{0BEE44B5-52CF-4FF2-8DF1-3500C7C38903}" type="pres">
      <dgm:prSet presAssocID="{6860B3C3-EB28-4F63-9D25-B32220ADCCA0}" presName="aSpace2" presStyleCnt="0"/>
      <dgm:spPr/>
    </dgm:pt>
    <dgm:pt modelId="{F399D0DB-E6AB-4C34-8A37-CDFC261EC204}" type="pres">
      <dgm:prSet presAssocID="{F4AB60B0-3F86-4479-B3E8-FD9F3819F810}" presName="childNode" presStyleLbl="node1" presStyleIdx="3" presStyleCnt="6">
        <dgm:presLayoutVars>
          <dgm:bulletEnabled val="1"/>
        </dgm:presLayoutVars>
      </dgm:prSet>
      <dgm:spPr/>
    </dgm:pt>
    <dgm:pt modelId="{7DBC8346-DA32-4B42-8716-134B5CF39AA9}" type="pres">
      <dgm:prSet presAssocID="{CC8249C5-86C1-41D9-AA2B-52E279E77F37}" presName="aSpace" presStyleCnt="0"/>
      <dgm:spPr/>
    </dgm:pt>
    <dgm:pt modelId="{1F58C46F-500F-4B14-9693-C0BB5E732990}" type="pres">
      <dgm:prSet presAssocID="{AE9A0387-9D78-40C3-BBB8-1C193EC89024}" presName="compNode" presStyleCnt="0"/>
      <dgm:spPr/>
    </dgm:pt>
    <dgm:pt modelId="{B01A644C-BBA4-4B90-8A1C-67AFBC5DEE51}" type="pres">
      <dgm:prSet presAssocID="{AE9A0387-9D78-40C3-BBB8-1C193EC89024}" presName="aNode" presStyleLbl="bgShp" presStyleIdx="2" presStyleCnt="3"/>
      <dgm:spPr/>
    </dgm:pt>
    <dgm:pt modelId="{3D06536D-98AF-498B-9143-4233B75961F7}" type="pres">
      <dgm:prSet presAssocID="{AE9A0387-9D78-40C3-BBB8-1C193EC89024}" presName="textNode" presStyleLbl="bgShp" presStyleIdx="2" presStyleCnt="3"/>
      <dgm:spPr/>
    </dgm:pt>
    <dgm:pt modelId="{DD5D9C07-F9A1-4DF0-971A-8230CCF9FF54}" type="pres">
      <dgm:prSet presAssocID="{AE9A0387-9D78-40C3-BBB8-1C193EC89024}" presName="compChildNode" presStyleCnt="0"/>
      <dgm:spPr/>
    </dgm:pt>
    <dgm:pt modelId="{EEE6DDAE-FE0E-4362-8659-30A52CBC42DD}" type="pres">
      <dgm:prSet presAssocID="{AE9A0387-9D78-40C3-BBB8-1C193EC89024}" presName="theInnerList" presStyleCnt="0"/>
      <dgm:spPr/>
    </dgm:pt>
    <dgm:pt modelId="{51D41919-ADD6-4B0A-BDDA-FE046BE37484}" type="pres">
      <dgm:prSet presAssocID="{98AC4AB1-71B7-4722-8205-10C7BF0D23AB}" presName="childNode" presStyleLbl="node1" presStyleIdx="4" presStyleCnt="6">
        <dgm:presLayoutVars>
          <dgm:bulletEnabled val="1"/>
        </dgm:presLayoutVars>
      </dgm:prSet>
      <dgm:spPr/>
    </dgm:pt>
    <dgm:pt modelId="{AC844382-49B5-4BB1-98E0-F6440649FE94}" type="pres">
      <dgm:prSet presAssocID="{98AC4AB1-71B7-4722-8205-10C7BF0D23AB}" presName="aSpace2" presStyleCnt="0"/>
      <dgm:spPr/>
    </dgm:pt>
    <dgm:pt modelId="{DA8B4EAB-5DC4-4EB1-A36C-88042FDA4A59}" type="pres">
      <dgm:prSet presAssocID="{ADA2E30E-6C3C-4A67-8399-0264A898E3CD}" presName="childNode" presStyleLbl="node1" presStyleIdx="5" presStyleCnt="6">
        <dgm:presLayoutVars>
          <dgm:bulletEnabled val="1"/>
        </dgm:presLayoutVars>
      </dgm:prSet>
      <dgm:spPr/>
    </dgm:pt>
  </dgm:ptLst>
  <dgm:cxnLst>
    <dgm:cxn modelId="{83A55910-680F-482F-8CF6-11C558393D8F}" srcId="{0EA68895-3162-4351-9F9C-C9A073597A6E}" destId="{4AAE3BE5-A1F7-4881-B5A6-582BC6487832}" srcOrd="1" destOrd="0" parTransId="{F574D1AE-EDD5-4EF5-8F8D-32E7E353AD42}" sibTransId="{0AAD488B-C57E-4A5C-A657-EC1FB8590333}"/>
    <dgm:cxn modelId="{DB2C1719-0CAC-45CF-BFB6-BB75CBE964A4}" type="presOf" srcId="{98AC4AB1-71B7-4722-8205-10C7BF0D23AB}" destId="{51D41919-ADD6-4B0A-BDDA-FE046BE37484}" srcOrd="0" destOrd="0" presId="urn:microsoft.com/office/officeart/2005/8/layout/lProcess2"/>
    <dgm:cxn modelId="{3EDEA91A-00BD-466B-8883-EDC1E07F93CD}" type="presOf" srcId="{AE9A0387-9D78-40C3-BBB8-1C193EC89024}" destId="{B01A644C-BBA4-4B90-8A1C-67AFBC5DEE51}" srcOrd="0" destOrd="0" presId="urn:microsoft.com/office/officeart/2005/8/layout/lProcess2"/>
    <dgm:cxn modelId="{BF4BD346-DA26-4D20-9F92-FAF326748F8D}" type="presOf" srcId="{0EA68895-3162-4351-9F9C-C9A073597A6E}" destId="{AAF8B934-8863-416A-A460-EA81CE491F57}" srcOrd="1" destOrd="0" presId="urn:microsoft.com/office/officeart/2005/8/layout/lProcess2"/>
    <dgm:cxn modelId="{CB7F656C-883B-470E-833B-9FB0D7AB0265}" type="presOf" srcId="{F4AB60B0-3F86-4479-B3E8-FD9F3819F810}" destId="{F399D0DB-E6AB-4C34-8A37-CDFC261EC204}" srcOrd="0" destOrd="0" presId="urn:microsoft.com/office/officeart/2005/8/layout/lProcess2"/>
    <dgm:cxn modelId="{07DB236F-4720-4FD5-96D1-9F0C7FDFA9D6}" type="presOf" srcId="{ADA2E30E-6C3C-4A67-8399-0264A898E3CD}" destId="{DA8B4EAB-5DC4-4EB1-A36C-88042FDA4A59}" srcOrd="0" destOrd="0" presId="urn:microsoft.com/office/officeart/2005/8/layout/lProcess2"/>
    <dgm:cxn modelId="{ED73EB79-88AE-4DBB-AAA1-75587141A534}" srcId="{E04C1359-887C-4DBD-A4D5-FE4529632951}" destId="{0EA68895-3162-4351-9F9C-C9A073597A6E}" srcOrd="0" destOrd="0" parTransId="{4D8AEEF3-2498-47D2-90B5-51B51E73AF7D}" sibTransId="{B3458B4E-6909-481B-AAC4-3BE4642613D2}"/>
    <dgm:cxn modelId="{A185137C-D9D2-48BE-B89B-D427445FAD22}" type="presOf" srcId="{4AAE3BE5-A1F7-4881-B5A6-582BC6487832}" destId="{4FFC69BA-3490-4697-96F1-18C4AC85CDA8}" srcOrd="0" destOrd="0" presId="urn:microsoft.com/office/officeart/2005/8/layout/lProcess2"/>
    <dgm:cxn modelId="{6644AB7C-F29D-4EC4-B7B8-8959137811EA}" type="presOf" srcId="{0EA68895-3162-4351-9F9C-C9A073597A6E}" destId="{4DC1754E-A700-40A2-AB65-4375E1BD8FD5}" srcOrd="0" destOrd="0" presId="urn:microsoft.com/office/officeart/2005/8/layout/lProcess2"/>
    <dgm:cxn modelId="{538BD97F-853B-4467-B808-3606DFE90655}" srcId="{CC8249C5-86C1-41D9-AA2B-52E279E77F37}" destId="{F4AB60B0-3F86-4479-B3E8-FD9F3819F810}" srcOrd="1" destOrd="0" parTransId="{B146DB55-4353-433A-9F19-930EF45483D9}" sibTransId="{1D1BFA34-7A98-4CFD-A4B5-D7D413310777}"/>
    <dgm:cxn modelId="{ACAB3B8F-92FD-4594-B402-A0DFE7258437}" srcId="{E04C1359-887C-4DBD-A4D5-FE4529632951}" destId="{AE9A0387-9D78-40C3-BBB8-1C193EC89024}" srcOrd="2" destOrd="0" parTransId="{E1705DC7-C634-4C0C-8173-22243618B377}" sibTransId="{6466F6D1-29C0-4311-A94D-09793D02A641}"/>
    <dgm:cxn modelId="{3A6C3992-DD3C-4387-BD61-B9E8BDF028BE}" srcId="{AE9A0387-9D78-40C3-BBB8-1C193EC89024}" destId="{ADA2E30E-6C3C-4A67-8399-0264A898E3CD}" srcOrd="1" destOrd="0" parTransId="{FB32A8B1-798C-49B1-BC3F-16ADACCDA388}" sibTransId="{2267EEE2-1027-4AD2-A034-5BD67F791165}"/>
    <dgm:cxn modelId="{6D2D7498-7C88-4EDF-A5AF-5CE26BD638AF}" srcId="{AE9A0387-9D78-40C3-BBB8-1C193EC89024}" destId="{98AC4AB1-71B7-4722-8205-10C7BF0D23AB}" srcOrd="0" destOrd="0" parTransId="{D48F1CC2-24D1-49B1-962C-B6D72FFEFDBB}" sibTransId="{7E575AF7-ECA8-4A19-8A95-B1FDFA48B0C4}"/>
    <dgm:cxn modelId="{F15B7598-0346-43D9-A028-0A653A76D26F}" type="presOf" srcId="{CC8249C5-86C1-41D9-AA2B-52E279E77F37}" destId="{FD9B5266-1DAF-4F3A-B7EC-01E76D796E28}" srcOrd="1" destOrd="0" presId="urn:microsoft.com/office/officeart/2005/8/layout/lProcess2"/>
    <dgm:cxn modelId="{9BB7A1AD-7E49-462F-B485-5EA4705F438F}" type="presOf" srcId="{6860B3C3-EB28-4F63-9D25-B32220ADCCA0}" destId="{2E00642C-55FE-4ED4-ABC2-A7874BC67A3E}" srcOrd="0" destOrd="0" presId="urn:microsoft.com/office/officeart/2005/8/layout/lProcess2"/>
    <dgm:cxn modelId="{58330FB0-FAA4-43F1-9188-5D5DBF3C4124}" srcId="{CC8249C5-86C1-41D9-AA2B-52E279E77F37}" destId="{6860B3C3-EB28-4F63-9D25-B32220ADCCA0}" srcOrd="0" destOrd="0" parTransId="{03723F91-00D3-4285-AF50-24B59413757E}" sibTransId="{BCBD75A5-CB9D-43BE-94C0-B2AA4DAB235E}"/>
    <dgm:cxn modelId="{0644F5B2-78F1-4683-BEEA-0D3B7F2DB85E}" type="presOf" srcId="{CC8249C5-86C1-41D9-AA2B-52E279E77F37}" destId="{F4A04FB4-85A5-407B-8561-FEF82C6063DF}" srcOrd="0" destOrd="0" presId="urn:microsoft.com/office/officeart/2005/8/layout/lProcess2"/>
    <dgm:cxn modelId="{4FAA2BBA-733E-48B4-8598-26CB30023C07}" type="presOf" srcId="{13715639-F09E-4ABB-B2E7-637EAB339553}" destId="{A4DBAFA9-C970-411B-B83D-0D4DACC71C56}" srcOrd="0" destOrd="0" presId="urn:microsoft.com/office/officeart/2005/8/layout/lProcess2"/>
    <dgm:cxn modelId="{B86E4DC7-CBE5-43A9-876D-A54AAE96C26C}" type="presOf" srcId="{E04C1359-887C-4DBD-A4D5-FE4529632951}" destId="{3A5D4C19-E2F1-4B40-89A3-DEF83C6382B9}" srcOrd="0" destOrd="0" presId="urn:microsoft.com/office/officeart/2005/8/layout/lProcess2"/>
    <dgm:cxn modelId="{487766E1-95D0-4FFA-B841-2489D2696F59}" type="presOf" srcId="{AE9A0387-9D78-40C3-BBB8-1C193EC89024}" destId="{3D06536D-98AF-498B-9143-4233B75961F7}" srcOrd="1" destOrd="0" presId="urn:microsoft.com/office/officeart/2005/8/layout/lProcess2"/>
    <dgm:cxn modelId="{A1D6EBE4-A4EB-4672-82AF-639001CD4571}" srcId="{0EA68895-3162-4351-9F9C-C9A073597A6E}" destId="{13715639-F09E-4ABB-B2E7-637EAB339553}" srcOrd="0" destOrd="0" parTransId="{628627BD-2C5C-4E36-A6E1-208DD25B2006}" sibTransId="{5070FB8C-A4E9-4AD4-871F-4D6782154BC0}"/>
    <dgm:cxn modelId="{A0EE78FB-978A-4171-B55C-9B5C8A04FF62}" srcId="{E04C1359-887C-4DBD-A4D5-FE4529632951}" destId="{CC8249C5-86C1-41D9-AA2B-52E279E77F37}" srcOrd="1" destOrd="0" parTransId="{056144BA-968C-4B72-B602-4D195AE3C503}" sibTransId="{0AB668BF-C1FF-45F3-9407-64276E3E55A9}"/>
    <dgm:cxn modelId="{9F97B126-3B22-4B41-9CFC-077EF87E0A1C}" type="presParOf" srcId="{3A5D4C19-E2F1-4B40-89A3-DEF83C6382B9}" destId="{87D6BC3F-618A-48B9-8C49-97F335B741CF}" srcOrd="0" destOrd="0" presId="urn:microsoft.com/office/officeart/2005/8/layout/lProcess2"/>
    <dgm:cxn modelId="{CE77EDEE-DB1F-45FB-AA0D-9119A3E9B119}" type="presParOf" srcId="{87D6BC3F-618A-48B9-8C49-97F335B741CF}" destId="{4DC1754E-A700-40A2-AB65-4375E1BD8FD5}" srcOrd="0" destOrd="0" presId="urn:microsoft.com/office/officeart/2005/8/layout/lProcess2"/>
    <dgm:cxn modelId="{23E51024-903D-4A2A-A46E-0950B78139DA}" type="presParOf" srcId="{87D6BC3F-618A-48B9-8C49-97F335B741CF}" destId="{AAF8B934-8863-416A-A460-EA81CE491F57}" srcOrd="1" destOrd="0" presId="urn:microsoft.com/office/officeart/2005/8/layout/lProcess2"/>
    <dgm:cxn modelId="{1E619C5F-11D7-41B7-AB7E-36344069C389}" type="presParOf" srcId="{87D6BC3F-618A-48B9-8C49-97F335B741CF}" destId="{F3B97B61-21F3-479F-8160-20B8521D231A}" srcOrd="2" destOrd="0" presId="urn:microsoft.com/office/officeart/2005/8/layout/lProcess2"/>
    <dgm:cxn modelId="{5EFAFF53-7D7E-4ACF-8DFE-8CCF3CBD9B85}" type="presParOf" srcId="{F3B97B61-21F3-479F-8160-20B8521D231A}" destId="{757197E7-BE82-45A1-8C42-E5AD45189603}" srcOrd="0" destOrd="0" presId="urn:microsoft.com/office/officeart/2005/8/layout/lProcess2"/>
    <dgm:cxn modelId="{66AF6CCE-6815-4187-93FF-945DEE455C61}" type="presParOf" srcId="{757197E7-BE82-45A1-8C42-E5AD45189603}" destId="{A4DBAFA9-C970-411B-B83D-0D4DACC71C56}" srcOrd="0" destOrd="0" presId="urn:microsoft.com/office/officeart/2005/8/layout/lProcess2"/>
    <dgm:cxn modelId="{286FFC05-F013-4913-AEDD-A21522CD1186}" type="presParOf" srcId="{757197E7-BE82-45A1-8C42-E5AD45189603}" destId="{0BDCB970-A79D-4713-9057-F591A1E8878E}" srcOrd="1" destOrd="0" presId="urn:microsoft.com/office/officeart/2005/8/layout/lProcess2"/>
    <dgm:cxn modelId="{2D05EF77-FEC9-4C11-8439-802BE463C0B2}" type="presParOf" srcId="{757197E7-BE82-45A1-8C42-E5AD45189603}" destId="{4FFC69BA-3490-4697-96F1-18C4AC85CDA8}" srcOrd="2" destOrd="0" presId="urn:microsoft.com/office/officeart/2005/8/layout/lProcess2"/>
    <dgm:cxn modelId="{6E20A65D-B0C9-4040-B82D-E4517F0D07E9}" type="presParOf" srcId="{3A5D4C19-E2F1-4B40-89A3-DEF83C6382B9}" destId="{5D2196FE-21E9-4D19-9322-566DA9DD00A7}" srcOrd="1" destOrd="0" presId="urn:microsoft.com/office/officeart/2005/8/layout/lProcess2"/>
    <dgm:cxn modelId="{A28B0181-AED4-43AC-9788-D00A62C9B5B1}" type="presParOf" srcId="{3A5D4C19-E2F1-4B40-89A3-DEF83C6382B9}" destId="{D0229C08-7B65-41C1-9DB1-DAAB46EDFF04}" srcOrd="2" destOrd="0" presId="urn:microsoft.com/office/officeart/2005/8/layout/lProcess2"/>
    <dgm:cxn modelId="{6B84D7E6-AD67-40DD-ABF3-4B9DAE42F6CB}" type="presParOf" srcId="{D0229C08-7B65-41C1-9DB1-DAAB46EDFF04}" destId="{F4A04FB4-85A5-407B-8561-FEF82C6063DF}" srcOrd="0" destOrd="0" presId="urn:microsoft.com/office/officeart/2005/8/layout/lProcess2"/>
    <dgm:cxn modelId="{428F27A2-9207-410E-9006-589812F64629}" type="presParOf" srcId="{D0229C08-7B65-41C1-9DB1-DAAB46EDFF04}" destId="{FD9B5266-1DAF-4F3A-B7EC-01E76D796E28}" srcOrd="1" destOrd="0" presId="urn:microsoft.com/office/officeart/2005/8/layout/lProcess2"/>
    <dgm:cxn modelId="{9F9ED889-8E87-4219-A8F8-FC456F4E7B98}" type="presParOf" srcId="{D0229C08-7B65-41C1-9DB1-DAAB46EDFF04}" destId="{68B8851E-D4EB-4E10-8F65-A5E334BFE018}" srcOrd="2" destOrd="0" presId="urn:microsoft.com/office/officeart/2005/8/layout/lProcess2"/>
    <dgm:cxn modelId="{3B42010F-FA0D-4180-AB84-5E8D83261150}" type="presParOf" srcId="{68B8851E-D4EB-4E10-8F65-A5E334BFE018}" destId="{0C8294E8-FB2D-438A-907F-A226FEC9EE85}" srcOrd="0" destOrd="0" presId="urn:microsoft.com/office/officeart/2005/8/layout/lProcess2"/>
    <dgm:cxn modelId="{EBA8EBD7-9CAA-485B-8363-DA1890ED0679}" type="presParOf" srcId="{0C8294E8-FB2D-438A-907F-A226FEC9EE85}" destId="{2E00642C-55FE-4ED4-ABC2-A7874BC67A3E}" srcOrd="0" destOrd="0" presId="urn:microsoft.com/office/officeart/2005/8/layout/lProcess2"/>
    <dgm:cxn modelId="{25E79D71-183F-4701-B038-9D2A2BED3730}" type="presParOf" srcId="{0C8294E8-FB2D-438A-907F-A226FEC9EE85}" destId="{0BEE44B5-52CF-4FF2-8DF1-3500C7C38903}" srcOrd="1" destOrd="0" presId="urn:microsoft.com/office/officeart/2005/8/layout/lProcess2"/>
    <dgm:cxn modelId="{B4EAA0D4-6FE1-4B62-A0A4-B367F361EF14}" type="presParOf" srcId="{0C8294E8-FB2D-438A-907F-A226FEC9EE85}" destId="{F399D0DB-E6AB-4C34-8A37-CDFC261EC204}" srcOrd="2" destOrd="0" presId="urn:microsoft.com/office/officeart/2005/8/layout/lProcess2"/>
    <dgm:cxn modelId="{3BD97332-BC7E-4B7F-B261-39905692DC32}" type="presParOf" srcId="{3A5D4C19-E2F1-4B40-89A3-DEF83C6382B9}" destId="{7DBC8346-DA32-4B42-8716-134B5CF39AA9}" srcOrd="3" destOrd="0" presId="urn:microsoft.com/office/officeart/2005/8/layout/lProcess2"/>
    <dgm:cxn modelId="{EB4D4291-944B-460F-91E3-67B16A5BCE8D}" type="presParOf" srcId="{3A5D4C19-E2F1-4B40-89A3-DEF83C6382B9}" destId="{1F58C46F-500F-4B14-9693-C0BB5E732990}" srcOrd="4" destOrd="0" presId="urn:microsoft.com/office/officeart/2005/8/layout/lProcess2"/>
    <dgm:cxn modelId="{E162C782-26F8-4BAC-8EF1-5CE27AC0BA87}" type="presParOf" srcId="{1F58C46F-500F-4B14-9693-C0BB5E732990}" destId="{B01A644C-BBA4-4B90-8A1C-67AFBC5DEE51}" srcOrd="0" destOrd="0" presId="urn:microsoft.com/office/officeart/2005/8/layout/lProcess2"/>
    <dgm:cxn modelId="{6E98669A-0211-4A7E-846D-4E2613FDA6F7}" type="presParOf" srcId="{1F58C46F-500F-4B14-9693-C0BB5E732990}" destId="{3D06536D-98AF-498B-9143-4233B75961F7}" srcOrd="1" destOrd="0" presId="urn:microsoft.com/office/officeart/2005/8/layout/lProcess2"/>
    <dgm:cxn modelId="{38EB15E6-12BA-4BCE-9799-9E5DF40CF8AC}" type="presParOf" srcId="{1F58C46F-500F-4B14-9693-C0BB5E732990}" destId="{DD5D9C07-F9A1-4DF0-971A-8230CCF9FF54}" srcOrd="2" destOrd="0" presId="urn:microsoft.com/office/officeart/2005/8/layout/lProcess2"/>
    <dgm:cxn modelId="{1D31F132-5F57-4694-BC4F-07A4C1E91FC2}" type="presParOf" srcId="{DD5D9C07-F9A1-4DF0-971A-8230CCF9FF54}" destId="{EEE6DDAE-FE0E-4362-8659-30A52CBC42DD}" srcOrd="0" destOrd="0" presId="urn:microsoft.com/office/officeart/2005/8/layout/lProcess2"/>
    <dgm:cxn modelId="{F0B27BBB-DD70-438B-8853-DEC68132793C}" type="presParOf" srcId="{EEE6DDAE-FE0E-4362-8659-30A52CBC42DD}" destId="{51D41919-ADD6-4B0A-BDDA-FE046BE37484}" srcOrd="0" destOrd="0" presId="urn:microsoft.com/office/officeart/2005/8/layout/lProcess2"/>
    <dgm:cxn modelId="{9AF0D17F-D687-4944-9C7B-13FDD73910F5}" type="presParOf" srcId="{EEE6DDAE-FE0E-4362-8659-30A52CBC42DD}" destId="{AC844382-49B5-4BB1-98E0-F6440649FE94}" srcOrd="1" destOrd="0" presId="urn:microsoft.com/office/officeart/2005/8/layout/lProcess2"/>
    <dgm:cxn modelId="{C34941CF-B0EA-44ED-8E88-1523DEDDA4EF}" type="presParOf" srcId="{EEE6DDAE-FE0E-4362-8659-30A52CBC42DD}" destId="{DA8B4EAB-5DC4-4EB1-A36C-88042FDA4A59}" srcOrd="2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4750C38B-F5C3-4D3F-A11E-7CF9CBDD68A0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19FD06A-9CF5-4D05-9354-5D693484D69E}">
      <dgm:prSet custT="1"/>
      <dgm:spPr>
        <a:xfrm>
          <a:off x="51" y="7991"/>
          <a:ext cx="4933833" cy="1180800"/>
        </a:xfrm>
        <a:prstGeom prst="rect">
          <a:avLst/>
        </a:prstGeom>
        <a:solidFill>
          <a:srgbClr val="5D87A1">
            <a:hueOff val="0"/>
            <a:satOff val="0"/>
            <a:lumOff val="0"/>
            <a:alphaOff val="0"/>
          </a:srgbClr>
        </a:solidFill>
        <a:ln w="12700" cap="flat" cmpd="sng" algn="ctr">
          <a:solidFill>
            <a:srgbClr val="5D87A1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  <a:buNone/>
          </a:pPr>
          <a:r>
            <a:rPr lang="en-US" sz="3200" b="1">
              <a:solidFill>
                <a:sysClr val="window" lastClr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/>
              <a:ea typeface="+mn-ea"/>
              <a:cs typeface="+mn-cs"/>
            </a:rPr>
            <a:t>Individual Plans </a:t>
          </a:r>
        </a:p>
        <a:p>
          <a:pPr>
            <a:lnSpc>
              <a:spcPct val="90000"/>
            </a:lnSpc>
            <a:spcAft>
              <a:spcPct val="35000"/>
            </a:spcAft>
            <a:buNone/>
          </a:pPr>
          <a:r>
            <a:rPr lang="en-US" sz="2000" i="1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Earn up to $1,000 per plan year</a:t>
          </a:r>
        </a:p>
        <a:p>
          <a:pPr>
            <a:lnSpc>
              <a:spcPct val="90000"/>
            </a:lnSpc>
            <a:spcAft>
              <a:spcPct val="35000"/>
            </a:spcAft>
            <a:buNone/>
          </a:pPr>
          <a:r>
            <a:rPr lang="en-US" sz="2000" i="1">
              <a:solidFill>
                <a:srgbClr val="FF0000"/>
              </a:solidFill>
              <a:effectLst>
                <a:glow rad="101600">
                  <a:schemeClr val="bg2">
                    <a:alpha val="60000"/>
                  </a:schemeClr>
                </a:glow>
              </a:effectLst>
              <a:latin typeface="Calibri" panose="020F0502020204030204"/>
              <a:ea typeface="+mn-ea"/>
              <a:cs typeface="+mn-cs"/>
            </a:rPr>
            <a:t>DEADLINE: June 3, 2022</a:t>
          </a:r>
        </a:p>
      </dgm:t>
    </dgm:pt>
    <dgm:pt modelId="{BF4D473F-05F5-43D0-8939-C3DE6D71E901}" type="parTrans" cxnId="{B43A5213-D9E0-44B7-8D9E-A15BEA8D6C05}">
      <dgm:prSet/>
      <dgm:spPr/>
      <dgm:t>
        <a:bodyPr/>
        <a:lstStyle/>
        <a:p>
          <a:endParaRPr lang="en-US"/>
        </a:p>
      </dgm:t>
    </dgm:pt>
    <dgm:pt modelId="{F47AAA95-9262-4E3B-A204-E394D31AEF27}" type="sibTrans" cxnId="{B43A5213-D9E0-44B7-8D9E-A15BEA8D6C05}">
      <dgm:prSet/>
      <dgm:spPr/>
      <dgm:t>
        <a:bodyPr/>
        <a:lstStyle/>
        <a:p>
          <a:endParaRPr lang="en-US"/>
        </a:p>
      </dgm:t>
    </dgm:pt>
    <dgm:pt modelId="{FAFE68DA-5812-49E2-8A64-CFDC7B38C5A1}">
      <dgm:prSet custT="1"/>
      <dgm:spPr>
        <a:xfrm>
          <a:off x="5624621" y="7991"/>
          <a:ext cx="4933833" cy="1180800"/>
        </a:xfrm>
        <a:prstGeom prst="rect">
          <a:avLst/>
        </a:prstGeom>
        <a:solidFill>
          <a:srgbClr val="5D87A1">
            <a:hueOff val="0"/>
            <a:satOff val="0"/>
            <a:lumOff val="0"/>
            <a:alphaOff val="0"/>
          </a:srgbClr>
        </a:solidFill>
        <a:ln w="12700" cap="flat" cmpd="sng" algn="ctr">
          <a:solidFill>
            <a:srgbClr val="5D87A1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  <a:buNone/>
          </a:pPr>
          <a:r>
            <a:rPr lang="en-US" sz="3200" b="1">
              <a:solidFill>
                <a:sysClr val="window" lastClr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/>
              <a:ea typeface="+mn-ea"/>
              <a:cs typeface="+mn-cs"/>
            </a:rPr>
            <a:t>2-Person &amp; Family Plans </a:t>
          </a:r>
        </a:p>
        <a:p>
          <a:pPr>
            <a:lnSpc>
              <a:spcPct val="90000"/>
            </a:lnSpc>
            <a:spcAft>
              <a:spcPct val="35000"/>
            </a:spcAft>
            <a:buNone/>
          </a:pPr>
          <a:r>
            <a:rPr lang="en-US" sz="2000" i="1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Earn up to $2,000 per plan year</a:t>
          </a:r>
        </a:p>
        <a:p>
          <a:pPr>
            <a:lnSpc>
              <a:spcPct val="90000"/>
            </a:lnSpc>
            <a:spcAft>
              <a:spcPct val="35000"/>
            </a:spcAft>
            <a:buNone/>
          </a:pPr>
          <a:r>
            <a:rPr lang="en-US" sz="2000" i="1">
              <a:solidFill>
                <a:srgbClr val="FF0000"/>
              </a:solidFill>
              <a:effectLst>
                <a:glow rad="101600">
                  <a:schemeClr val="bg2">
                    <a:alpha val="60000"/>
                  </a:schemeClr>
                </a:glow>
              </a:effectLst>
              <a:latin typeface="Calibri" panose="020F0502020204030204"/>
              <a:ea typeface="+mn-ea"/>
              <a:cs typeface="+mn-cs"/>
            </a:rPr>
            <a:t>DEADLINE: June 3, 2022</a:t>
          </a:r>
        </a:p>
      </dgm:t>
    </dgm:pt>
    <dgm:pt modelId="{6D897DCE-8886-43D4-A00E-DD1DDD3AE026}" type="parTrans" cxnId="{448F0710-398F-4093-9F9B-D7B17EF45F8F}">
      <dgm:prSet/>
      <dgm:spPr/>
      <dgm:t>
        <a:bodyPr/>
        <a:lstStyle/>
        <a:p>
          <a:endParaRPr lang="en-US"/>
        </a:p>
      </dgm:t>
    </dgm:pt>
    <dgm:pt modelId="{0D5B49D6-EB4D-47AC-9892-BA0AA97D5EBC}" type="sibTrans" cxnId="{448F0710-398F-4093-9F9B-D7B17EF45F8F}">
      <dgm:prSet/>
      <dgm:spPr/>
      <dgm:t>
        <a:bodyPr/>
        <a:lstStyle/>
        <a:p>
          <a:endParaRPr lang="en-US"/>
        </a:p>
      </dgm:t>
    </dgm:pt>
    <dgm:pt modelId="{1EC73715-2C16-4092-AA7B-B35208DD8392}">
      <dgm:prSet custT="1"/>
      <dgm:spPr>
        <a:xfrm>
          <a:off x="51" y="1188791"/>
          <a:ext cx="4933833" cy="2025810"/>
        </a:xfrm>
        <a:prstGeom prst="rect">
          <a:avLst/>
        </a:prstGeom>
        <a:solidFill>
          <a:srgbClr val="5D87A1">
            <a:alpha val="90000"/>
            <a:tint val="40000"/>
            <a:hueOff val="0"/>
            <a:satOff val="0"/>
            <a:lumOff val="0"/>
            <a:alphaOff val="0"/>
          </a:srgbClr>
        </a:solidFill>
        <a:ln w="12700" cap="flat" cmpd="sng" algn="ctr">
          <a:solidFill>
            <a:srgbClr val="5D87A1">
              <a:alpha val="90000"/>
              <a:tint val="4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pPr>
            <a:spcAft>
              <a:spcPct val="15000"/>
            </a:spcAft>
            <a:buChar char="•"/>
          </a:pPr>
          <a:r>
            <a:rPr lang="en-US" sz="200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  <a:sym typeface="Wingdings" panose="05000000000000000000" pitchFamily="2" charset="2"/>
            </a:rPr>
            <a:t>Virtual Open Enrollment </a:t>
          </a:r>
          <a:r>
            <a:rPr lang="en-US" sz="200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$500</a:t>
          </a:r>
        </a:p>
      </dgm:t>
    </dgm:pt>
    <dgm:pt modelId="{9B2DEE12-C837-4CCD-801D-02010C6BB461}" type="sibTrans" cxnId="{B574E19E-5580-4326-B219-1E30319FE94D}">
      <dgm:prSet/>
      <dgm:spPr/>
      <dgm:t>
        <a:bodyPr/>
        <a:lstStyle/>
        <a:p>
          <a:endParaRPr lang="en-US"/>
        </a:p>
      </dgm:t>
    </dgm:pt>
    <dgm:pt modelId="{05D5B4AD-7AC4-4C3D-B566-48B4D4E641AB}" type="parTrans" cxnId="{B574E19E-5580-4326-B219-1E30319FE94D}">
      <dgm:prSet/>
      <dgm:spPr/>
      <dgm:t>
        <a:bodyPr/>
        <a:lstStyle/>
        <a:p>
          <a:endParaRPr lang="en-US"/>
        </a:p>
      </dgm:t>
    </dgm:pt>
    <dgm:pt modelId="{3AA71327-F417-4189-90CE-B49E1C13753F}">
      <dgm:prSet custT="1"/>
      <dgm:spPr>
        <a:xfrm>
          <a:off x="5624671" y="1169891"/>
          <a:ext cx="4933833" cy="2025810"/>
        </a:xfrm>
        <a:prstGeom prst="rect">
          <a:avLst/>
        </a:prstGeom>
        <a:solidFill>
          <a:srgbClr val="5D87A1">
            <a:alpha val="90000"/>
            <a:tint val="40000"/>
            <a:hueOff val="0"/>
            <a:satOff val="0"/>
            <a:lumOff val="0"/>
            <a:alphaOff val="0"/>
          </a:srgbClr>
        </a:solidFill>
        <a:ln w="12700" cap="flat" cmpd="sng" algn="ctr">
          <a:solidFill>
            <a:srgbClr val="5D87A1">
              <a:alpha val="90000"/>
              <a:tint val="4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pPr>
            <a:buChar char="•"/>
          </a:pPr>
          <a:r>
            <a:rPr lang="en-US" sz="200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  <a:sym typeface="Wingdings" panose="05000000000000000000" pitchFamily="2" charset="2"/>
            </a:rPr>
            <a:t>Virtual Open Enrollment </a:t>
          </a:r>
          <a:r>
            <a:rPr lang="en-US" sz="200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$1,000</a:t>
          </a:r>
          <a:endParaRPr lang="en-US" sz="2000" i="1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 panose="020F0502020204030204"/>
            <a:ea typeface="+mn-ea"/>
            <a:cs typeface="+mn-cs"/>
          </a:endParaRPr>
        </a:p>
      </dgm:t>
    </dgm:pt>
    <dgm:pt modelId="{03F67A68-0E9B-4C14-8E75-DAF7A59D389E}" type="parTrans" cxnId="{A0A82C07-5D58-458D-B8EE-F089DD51D40D}">
      <dgm:prSet/>
      <dgm:spPr/>
      <dgm:t>
        <a:bodyPr/>
        <a:lstStyle/>
        <a:p>
          <a:endParaRPr lang="en-US"/>
        </a:p>
      </dgm:t>
    </dgm:pt>
    <dgm:pt modelId="{F1F19936-1C40-4399-913F-D21E256F1D7A}" type="sibTrans" cxnId="{A0A82C07-5D58-458D-B8EE-F089DD51D40D}">
      <dgm:prSet/>
      <dgm:spPr/>
      <dgm:t>
        <a:bodyPr/>
        <a:lstStyle/>
        <a:p>
          <a:endParaRPr lang="en-US"/>
        </a:p>
      </dgm:t>
    </dgm:pt>
    <dgm:pt modelId="{F3013B01-7C16-4B25-961F-A7FDC7846ADD}">
      <dgm:prSet custT="1"/>
      <dgm:spPr>
        <a:xfrm>
          <a:off x="51" y="1188791"/>
          <a:ext cx="4933833" cy="2025810"/>
        </a:xfrm>
        <a:solidFill>
          <a:srgbClr val="5D87A1">
            <a:alpha val="90000"/>
            <a:tint val="40000"/>
            <a:hueOff val="0"/>
            <a:satOff val="0"/>
            <a:lumOff val="0"/>
            <a:alphaOff val="0"/>
          </a:srgbClr>
        </a:solidFill>
        <a:ln w="12700" cap="flat" cmpd="sng" algn="ctr">
          <a:solidFill>
            <a:srgbClr val="5D87A1">
              <a:alpha val="90000"/>
              <a:tint val="4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pPr>
            <a:spcAft>
              <a:spcPct val="15000"/>
            </a:spcAft>
            <a:buChar char="•"/>
          </a:pPr>
          <a:r>
            <a:rPr lang="en-US" sz="200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Live Session; or</a:t>
          </a:r>
        </a:p>
      </dgm:t>
    </dgm:pt>
    <dgm:pt modelId="{A9C044EF-42AA-4AB8-99BB-B23622501B0F}" type="parTrans" cxnId="{B42AA0E1-D0DF-45FC-A763-CAC4DACDD5ED}">
      <dgm:prSet/>
      <dgm:spPr/>
      <dgm:t>
        <a:bodyPr/>
        <a:lstStyle/>
        <a:p>
          <a:endParaRPr lang="en-US"/>
        </a:p>
      </dgm:t>
    </dgm:pt>
    <dgm:pt modelId="{B5FE1AB7-75EF-4015-9619-33D92E603F81}" type="sibTrans" cxnId="{B42AA0E1-D0DF-45FC-A763-CAC4DACDD5ED}">
      <dgm:prSet/>
      <dgm:spPr/>
      <dgm:t>
        <a:bodyPr/>
        <a:lstStyle/>
        <a:p>
          <a:endParaRPr lang="en-US"/>
        </a:p>
      </dgm:t>
    </dgm:pt>
    <dgm:pt modelId="{A94353A1-6BB7-4B1D-8C9C-6DD198B2C431}">
      <dgm:prSet custT="1"/>
      <dgm:spPr>
        <a:xfrm>
          <a:off x="51" y="1188791"/>
          <a:ext cx="4933833" cy="2025810"/>
        </a:xfrm>
        <a:solidFill>
          <a:srgbClr val="5D87A1">
            <a:alpha val="90000"/>
            <a:tint val="40000"/>
            <a:hueOff val="0"/>
            <a:satOff val="0"/>
            <a:lumOff val="0"/>
            <a:alphaOff val="0"/>
          </a:srgbClr>
        </a:solidFill>
        <a:ln w="12700" cap="flat" cmpd="sng" algn="ctr">
          <a:solidFill>
            <a:srgbClr val="5D87A1">
              <a:alpha val="90000"/>
              <a:tint val="4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pPr>
            <a:spcAft>
              <a:spcPct val="15000"/>
            </a:spcAft>
            <a:buChar char="•"/>
          </a:pPr>
          <a:r>
            <a:rPr lang="en-US" sz="200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NHIT Consumer Tools Video &amp; Quiz</a:t>
          </a:r>
          <a:r>
            <a:rPr lang="en-US" sz="200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  <a:sym typeface="Wingdings" panose="05000000000000000000" pitchFamily="2" charset="2"/>
            </a:rPr>
            <a:t> </a:t>
          </a:r>
          <a:r>
            <a:rPr lang="en-US" sz="200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$500</a:t>
          </a:r>
        </a:p>
      </dgm:t>
    </dgm:pt>
    <dgm:pt modelId="{0B5B4DEE-7E7F-4D1B-BD6A-82481EDD824D}" type="parTrans" cxnId="{CD330A51-DB7E-4A7E-A852-D92FAD057056}">
      <dgm:prSet/>
      <dgm:spPr/>
      <dgm:t>
        <a:bodyPr/>
        <a:lstStyle/>
        <a:p>
          <a:endParaRPr lang="en-US"/>
        </a:p>
      </dgm:t>
    </dgm:pt>
    <dgm:pt modelId="{67D3C5FF-1A38-4783-9509-6488B61819C3}" type="sibTrans" cxnId="{CD330A51-DB7E-4A7E-A852-D92FAD057056}">
      <dgm:prSet/>
      <dgm:spPr/>
      <dgm:t>
        <a:bodyPr/>
        <a:lstStyle/>
        <a:p>
          <a:endParaRPr lang="en-US"/>
        </a:p>
      </dgm:t>
    </dgm:pt>
    <dgm:pt modelId="{8764AF15-466C-4291-B4B2-D5C86230B96B}">
      <dgm:prSet custT="1"/>
      <dgm:spPr>
        <a:xfrm>
          <a:off x="51" y="1188791"/>
          <a:ext cx="4933833" cy="2025810"/>
        </a:xfrm>
        <a:solidFill>
          <a:srgbClr val="5D87A1">
            <a:alpha val="90000"/>
            <a:tint val="40000"/>
            <a:hueOff val="0"/>
            <a:satOff val="0"/>
            <a:lumOff val="0"/>
            <a:alphaOff val="0"/>
          </a:srgbClr>
        </a:solidFill>
        <a:ln w="12700" cap="flat" cmpd="sng" algn="ctr">
          <a:solidFill>
            <a:srgbClr val="5D87A1">
              <a:alpha val="90000"/>
              <a:tint val="4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pPr>
            <a:spcAft>
              <a:spcPts val="1200"/>
            </a:spcAft>
            <a:buChar char="•"/>
          </a:pPr>
          <a:r>
            <a:rPr lang="en-US" sz="200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Recorded Session &amp; Quiz</a:t>
          </a:r>
        </a:p>
      </dgm:t>
    </dgm:pt>
    <dgm:pt modelId="{234151DB-A7D8-4010-8EA2-E6F075F07825}" type="parTrans" cxnId="{9A38638F-4B06-4A5A-A1FF-9722CC88CFF7}">
      <dgm:prSet/>
      <dgm:spPr/>
      <dgm:t>
        <a:bodyPr/>
        <a:lstStyle/>
        <a:p>
          <a:endParaRPr lang="en-US"/>
        </a:p>
      </dgm:t>
    </dgm:pt>
    <dgm:pt modelId="{79927177-CC00-45D8-8533-7037340539FB}" type="sibTrans" cxnId="{9A38638F-4B06-4A5A-A1FF-9722CC88CFF7}">
      <dgm:prSet/>
      <dgm:spPr/>
      <dgm:t>
        <a:bodyPr/>
        <a:lstStyle/>
        <a:p>
          <a:endParaRPr lang="en-US"/>
        </a:p>
      </dgm:t>
    </dgm:pt>
    <dgm:pt modelId="{12F5ACE2-A5A9-4934-9A00-1F5F700C8A81}">
      <dgm:prSet custT="1"/>
      <dgm:spPr>
        <a:xfrm>
          <a:off x="5624671" y="1169891"/>
          <a:ext cx="4933833" cy="2025810"/>
        </a:xfrm>
        <a:solidFill>
          <a:srgbClr val="5D87A1">
            <a:alpha val="90000"/>
            <a:tint val="40000"/>
            <a:hueOff val="0"/>
            <a:satOff val="0"/>
            <a:lumOff val="0"/>
            <a:alphaOff val="0"/>
          </a:srgbClr>
        </a:solidFill>
        <a:ln w="12700" cap="flat" cmpd="sng" algn="ctr">
          <a:solidFill>
            <a:srgbClr val="5D87A1">
              <a:alpha val="90000"/>
              <a:tint val="4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pPr>
            <a:buChar char="•"/>
          </a:pPr>
          <a:r>
            <a:rPr lang="en-US" sz="200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Live Session; or</a:t>
          </a:r>
          <a:endParaRPr lang="en-US" sz="2000" i="1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 panose="020F0502020204030204"/>
            <a:ea typeface="+mn-ea"/>
            <a:cs typeface="+mn-cs"/>
          </a:endParaRPr>
        </a:p>
      </dgm:t>
    </dgm:pt>
    <dgm:pt modelId="{E3C79606-092A-4A0A-98F4-47AEE250B4B5}" type="parTrans" cxnId="{ED6C5673-C9B7-4D4E-A008-DF97BCFB5894}">
      <dgm:prSet/>
      <dgm:spPr/>
      <dgm:t>
        <a:bodyPr/>
        <a:lstStyle/>
        <a:p>
          <a:endParaRPr lang="en-US"/>
        </a:p>
      </dgm:t>
    </dgm:pt>
    <dgm:pt modelId="{42D8236F-6D14-4847-93A4-DFF7E3123375}" type="sibTrans" cxnId="{ED6C5673-C9B7-4D4E-A008-DF97BCFB5894}">
      <dgm:prSet/>
      <dgm:spPr/>
      <dgm:t>
        <a:bodyPr/>
        <a:lstStyle/>
        <a:p>
          <a:endParaRPr lang="en-US"/>
        </a:p>
      </dgm:t>
    </dgm:pt>
    <dgm:pt modelId="{5CC6A61C-AABE-4336-A146-9BF3F1DD04F6}">
      <dgm:prSet custT="1"/>
      <dgm:spPr>
        <a:xfrm>
          <a:off x="5624671" y="1169891"/>
          <a:ext cx="4933833" cy="2025810"/>
        </a:xfrm>
        <a:solidFill>
          <a:srgbClr val="5D87A1">
            <a:alpha val="90000"/>
            <a:tint val="40000"/>
            <a:hueOff val="0"/>
            <a:satOff val="0"/>
            <a:lumOff val="0"/>
            <a:alphaOff val="0"/>
          </a:srgbClr>
        </a:solidFill>
        <a:ln w="12700" cap="flat" cmpd="sng" algn="ctr">
          <a:solidFill>
            <a:srgbClr val="5D87A1">
              <a:alpha val="90000"/>
              <a:tint val="4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pPr>
            <a:buChar char="•"/>
          </a:pPr>
          <a:r>
            <a:rPr lang="en-US" sz="200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Recorded Session &amp; Quiz</a:t>
          </a:r>
          <a:endParaRPr lang="en-US" sz="2000" i="1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 panose="020F0502020204030204"/>
            <a:ea typeface="+mn-ea"/>
            <a:cs typeface="+mn-cs"/>
          </a:endParaRPr>
        </a:p>
      </dgm:t>
    </dgm:pt>
    <dgm:pt modelId="{242BE8B4-6847-4B68-99E3-3769917AC789}" type="parTrans" cxnId="{A5CFB324-0FD6-428A-8A54-D7226B4B7D57}">
      <dgm:prSet/>
      <dgm:spPr/>
      <dgm:t>
        <a:bodyPr/>
        <a:lstStyle/>
        <a:p>
          <a:endParaRPr lang="en-US"/>
        </a:p>
      </dgm:t>
    </dgm:pt>
    <dgm:pt modelId="{316EACAB-1503-49BD-A1CF-C4ED726F30EB}" type="sibTrans" cxnId="{A5CFB324-0FD6-428A-8A54-D7226B4B7D57}">
      <dgm:prSet/>
      <dgm:spPr/>
      <dgm:t>
        <a:bodyPr/>
        <a:lstStyle/>
        <a:p>
          <a:endParaRPr lang="en-US"/>
        </a:p>
      </dgm:t>
    </dgm:pt>
    <dgm:pt modelId="{2BE741D2-1402-412B-B80B-FA4992DC7BB6}">
      <dgm:prSet custT="1"/>
      <dgm:spPr>
        <a:xfrm>
          <a:off x="5624671" y="1169891"/>
          <a:ext cx="4933833" cy="2025810"/>
        </a:xfrm>
        <a:solidFill>
          <a:srgbClr val="5D87A1">
            <a:alpha val="90000"/>
            <a:tint val="40000"/>
            <a:hueOff val="0"/>
            <a:satOff val="0"/>
            <a:lumOff val="0"/>
            <a:alphaOff val="0"/>
          </a:srgbClr>
        </a:solidFill>
        <a:ln w="12700" cap="flat" cmpd="sng" algn="ctr">
          <a:solidFill>
            <a:srgbClr val="5D87A1">
              <a:alpha val="90000"/>
              <a:tint val="4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pPr>
            <a:buNone/>
          </a:pPr>
          <a:r>
            <a:rPr lang="en-US" sz="200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NHIT Consumer Tools Video &amp; Quiz</a:t>
          </a:r>
          <a:r>
            <a:rPr lang="en-US" sz="200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  <a:sym typeface="Wingdings" panose="05000000000000000000" pitchFamily="2" charset="2"/>
            </a:rPr>
            <a:t> </a:t>
          </a:r>
          <a:r>
            <a:rPr lang="en-US" sz="200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$1,000</a:t>
          </a:r>
          <a:endParaRPr lang="en-US" sz="2000" i="1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 panose="020F0502020204030204"/>
            <a:ea typeface="+mn-ea"/>
            <a:cs typeface="+mn-cs"/>
          </a:endParaRPr>
        </a:p>
      </dgm:t>
    </dgm:pt>
    <dgm:pt modelId="{C0AD8E54-4C99-4D62-9CAC-F502B23036E6}" type="parTrans" cxnId="{CEE012EB-76EF-4E04-ABC1-2247447AC564}">
      <dgm:prSet/>
      <dgm:spPr/>
      <dgm:t>
        <a:bodyPr/>
        <a:lstStyle/>
        <a:p>
          <a:endParaRPr lang="en-US"/>
        </a:p>
      </dgm:t>
    </dgm:pt>
    <dgm:pt modelId="{05055ADB-3BC3-4A05-B5D1-33921A63B454}" type="sibTrans" cxnId="{CEE012EB-76EF-4E04-ABC1-2247447AC564}">
      <dgm:prSet/>
      <dgm:spPr/>
      <dgm:t>
        <a:bodyPr/>
        <a:lstStyle/>
        <a:p>
          <a:endParaRPr lang="en-US"/>
        </a:p>
      </dgm:t>
    </dgm:pt>
    <dgm:pt modelId="{C807021F-24E0-4CD8-BDA4-C802AFEC2660}" type="pres">
      <dgm:prSet presAssocID="{4750C38B-F5C3-4D3F-A11E-7CF9CBDD68A0}" presName="Name0" presStyleCnt="0">
        <dgm:presLayoutVars>
          <dgm:dir/>
          <dgm:animLvl val="lvl"/>
          <dgm:resizeHandles val="exact"/>
        </dgm:presLayoutVars>
      </dgm:prSet>
      <dgm:spPr/>
    </dgm:pt>
    <dgm:pt modelId="{B9C93086-9B10-43C8-A3AE-F68C8A6245B7}" type="pres">
      <dgm:prSet presAssocID="{D19FD06A-9CF5-4D05-9354-5D693484D69E}" presName="composite" presStyleCnt="0"/>
      <dgm:spPr/>
    </dgm:pt>
    <dgm:pt modelId="{50AF2B66-C357-425C-BC56-6C3747155B4B}" type="pres">
      <dgm:prSet presAssocID="{D19FD06A-9CF5-4D05-9354-5D693484D69E}" presName="parTx" presStyleLbl="alignNode1" presStyleIdx="0" presStyleCnt="2">
        <dgm:presLayoutVars>
          <dgm:chMax val="0"/>
          <dgm:chPref val="0"/>
          <dgm:bulletEnabled val="1"/>
        </dgm:presLayoutVars>
      </dgm:prSet>
      <dgm:spPr/>
    </dgm:pt>
    <dgm:pt modelId="{9376FD41-4976-4F1A-BCFB-7BDF7C9DC140}" type="pres">
      <dgm:prSet presAssocID="{D19FD06A-9CF5-4D05-9354-5D693484D69E}" presName="desTx" presStyleLbl="alignAccFollowNode1" presStyleIdx="0" presStyleCnt="2">
        <dgm:presLayoutVars>
          <dgm:bulletEnabled val="1"/>
        </dgm:presLayoutVars>
      </dgm:prSet>
      <dgm:spPr>
        <a:prstGeom prst="rect">
          <a:avLst/>
        </a:prstGeom>
      </dgm:spPr>
    </dgm:pt>
    <dgm:pt modelId="{74E727E6-70CB-4BEA-BA05-44F1929BEC5E}" type="pres">
      <dgm:prSet presAssocID="{F47AAA95-9262-4E3B-A204-E394D31AEF27}" presName="space" presStyleCnt="0"/>
      <dgm:spPr/>
    </dgm:pt>
    <dgm:pt modelId="{FFCEC864-5A2B-4F36-9053-B1E6C3CCD85A}" type="pres">
      <dgm:prSet presAssocID="{FAFE68DA-5812-49E2-8A64-CFDC7B38C5A1}" presName="composite" presStyleCnt="0"/>
      <dgm:spPr/>
    </dgm:pt>
    <dgm:pt modelId="{70D175AB-1300-4DE7-B024-D832EA6BF6C5}" type="pres">
      <dgm:prSet presAssocID="{FAFE68DA-5812-49E2-8A64-CFDC7B38C5A1}" presName="parTx" presStyleLbl="alignNode1" presStyleIdx="1" presStyleCnt="2">
        <dgm:presLayoutVars>
          <dgm:chMax val="0"/>
          <dgm:chPref val="0"/>
          <dgm:bulletEnabled val="1"/>
        </dgm:presLayoutVars>
      </dgm:prSet>
      <dgm:spPr/>
    </dgm:pt>
    <dgm:pt modelId="{C14C6637-E027-4CC0-ADA5-2F7086210602}" type="pres">
      <dgm:prSet presAssocID="{FAFE68DA-5812-49E2-8A64-CFDC7B38C5A1}" presName="desTx" presStyleLbl="alignAccFollowNode1" presStyleIdx="1" presStyleCnt="2" custLinFactNeighborX="1" custLinFactNeighborY="-933">
        <dgm:presLayoutVars>
          <dgm:bulletEnabled val="1"/>
        </dgm:presLayoutVars>
      </dgm:prSet>
      <dgm:spPr>
        <a:prstGeom prst="rect">
          <a:avLst/>
        </a:prstGeom>
      </dgm:spPr>
    </dgm:pt>
  </dgm:ptLst>
  <dgm:cxnLst>
    <dgm:cxn modelId="{33788F05-6CFC-45DC-A047-F26108053D79}" type="presOf" srcId="{1EC73715-2C16-4092-AA7B-B35208DD8392}" destId="{9376FD41-4976-4F1A-BCFB-7BDF7C9DC140}" srcOrd="0" destOrd="0" presId="urn:microsoft.com/office/officeart/2005/8/layout/hList1"/>
    <dgm:cxn modelId="{A0A82C07-5D58-458D-B8EE-F089DD51D40D}" srcId="{FAFE68DA-5812-49E2-8A64-CFDC7B38C5A1}" destId="{3AA71327-F417-4189-90CE-B49E1C13753F}" srcOrd="0" destOrd="0" parTransId="{03F67A68-0E9B-4C14-8E75-DAF7A59D389E}" sibTransId="{F1F19936-1C40-4399-913F-D21E256F1D7A}"/>
    <dgm:cxn modelId="{448F0710-398F-4093-9F9B-D7B17EF45F8F}" srcId="{4750C38B-F5C3-4D3F-A11E-7CF9CBDD68A0}" destId="{FAFE68DA-5812-49E2-8A64-CFDC7B38C5A1}" srcOrd="1" destOrd="0" parTransId="{6D897DCE-8886-43D4-A00E-DD1DDD3AE026}" sibTransId="{0D5B49D6-EB4D-47AC-9892-BA0AA97D5EBC}"/>
    <dgm:cxn modelId="{B43A5213-D9E0-44B7-8D9E-A15BEA8D6C05}" srcId="{4750C38B-F5C3-4D3F-A11E-7CF9CBDD68A0}" destId="{D19FD06A-9CF5-4D05-9354-5D693484D69E}" srcOrd="0" destOrd="0" parTransId="{BF4D473F-05F5-43D0-8939-C3DE6D71E901}" sibTransId="{F47AAA95-9262-4E3B-A204-E394D31AEF27}"/>
    <dgm:cxn modelId="{497ADB18-32DE-41C6-94F6-D7F7FF2686C1}" type="presOf" srcId="{D19FD06A-9CF5-4D05-9354-5D693484D69E}" destId="{50AF2B66-C357-425C-BC56-6C3747155B4B}" srcOrd="0" destOrd="0" presId="urn:microsoft.com/office/officeart/2005/8/layout/hList1"/>
    <dgm:cxn modelId="{C76A9A19-72C4-4E21-A79A-2CC5DF4A3C0D}" type="presOf" srcId="{F3013B01-7C16-4B25-961F-A7FDC7846ADD}" destId="{9376FD41-4976-4F1A-BCFB-7BDF7C9DC140}" srcOrd="0" destOrd="1" presId="urn:microsoft.com/office/officeart/2005/8/layout/hList1"/>
    <dgm:cxn modelId="{A5CFB324-0FD6-428A-8A54-D7226B4B7D57}" srcId="{3AA71327-F417-4189-90CE-B49E1C13753F}" destId="{5CC6A61C-AABE-4336-A146-9BF3F1DD04F6}" srcOrd="1" destOrd="0" parTransId="{242BE8B4-6847-4B68-99E3-3769917AC789}" sibTransId="{316EACAB-1503-49BD-A1CF-C4ED726F30EB}"/>
    <dgm:cxn modelId="{B548D02F-09DC-401F-BAE4-3CBDA6EE7096}" type="presOf" srcId="{3AA71327-F417-4189-90CE-B49E1C13753F}" destId="{C14C6637-E027-4CC0-ADA5-2F7086210602}" srcOrd="0" destOrd="0" presId="urn:microsoft.com/office/officeart/2005/8/layout/hList1"/>
    <dgm:cxn modelId="{5A19F53A-BCC1-4E07-88F6-EADE643CCCB8}" type="presOf" srcId="{12F5ACE2-A5A9-4934-9A00-1F5F700C8A81}" destId="{C14C6637-E027-4CC0-ADA5-2F7086210602}" srcOrd="0" destOrd="1" presId="urn:microsoft.com/office/officeart/2005/8/layout/hList1"/>
    <dgm:cxn modelId="{CD330A51-DB7E-4A7E-A852-D92FAD057056}" srcId="{D19FD06A-9CF5-4D05-9354-5D693484D69E}" destId="{A94353A1-6BB7-4B1D-8C9C-6DD198B2C431}" srcOrd="1" destOrd="0" parTransId="{0B5B4DEE-7E7F-4D1B-BD6A-82481EDD824D}" sibTransId="{67D3C5FF-1A38-4783-9509-6488B61819C3}"/>
    <dgm:cxn modelId="{ED6C5673-C9B7-4D4E-A008-DF97BCFB5894}" srcId="{3AA71327-F417-4189-90CE-B49E1C13753F}" destId="{12F5ACE2-A5A9-4934-9A00-1F5F700C8A81}" srcOrd="0" destOrd="0" parTransId="{E3C79606-092A-4A0A-98F4-47AEE250B4B5}" sibTransId="{42D8236F-6D14-4847-93A4-DFF7E3123375}"/>
    <dgm:cxn modelId="{9A38638F-4B06-4A5A-A1FF-9722CC88CFF7}" srcId="{1EC73715-2C16-4092-AA7B-B35208DD8392}" destId="{8764AF15-466C-4291-B4B2-D5C86230B96B}" srcOrd="1" destOrd="0" parTransId="{234151DB-A7D8-4010-8EA2-E6F075F07825}" sibTransId="{79927177-CC00-45D8-8533-7037340539FB}"/>
    <dgm:cxn modelId="{B574E19E-5580-4326-B219-1E30319FE94D}" srcId="{D19FD06A-9CF5-4D05-9354-5D693484D69E}" destId="{1EC73715-2C16-4092-AA7B-B35208DD8392}" srcOrd="0" destOrd="0" parTransId="{05D5B4AD-7AC4-4C3D-B566-48B4D4E641AB}" sibTransId="{9B2DEE12-C837-4CCD-801D-02010C6BB461}"/>
    <dgm:cxn modelId="{BA84679F-D7B8-4B55-BC20-ADA945A4AA9E}" type="presOf" srcId="{2BE741D2-1402-412B-B80B-FA4992DC7BB6}" destId="{C14C6637-E027-4CC0-ADA5-2F7086210602}" srcOrd="0" destOrd="3" presId="urn:microsoft.com/office/officeart/2005/8/layout/hList1"/>
    <dgm:cxn modelId="{7911C4A9-4D9D-4A57-8A7E-82B77CC98753}" type="presOf" srcId="{5CC6A61C-AABE-4336-A146-9BF3F1DD04F6}" destId="{C14C6637-E027-4CC0-ADA5-2F7086210602}" srcOrd="0" destOrd="2" presId="urn:microsoft.com/office/officeart/2005/8/layout/hList1"/>
    <dgm:cxn modelId="{031566AC-E86B-4948-B9DB-BB07D1AC9A5B}" type="presOf" srcId="{4750C38B-F5C3-4D3F-A11E-7CF9CBDD68A0}" destId="{C807021F-24E0-4CD8-BDA4-C802AFEC2660}" srcOrd="0" destOrd="0" presId="urn:microsoft.com/office/officeart/2005/8/layout/hList1"/>
    <dgm:cxn modelId="{928E53B3-E9BE-4DD0-B5BA-83F518BE8C84}" type="presOf" srcId="{A94353A1-6BB7-4B1D-8C9C-6DD198B2C431}" destId="{9376FD41-4976-4F1A-BCFB-7BDF7C9DC140}" srcOrd="0" destOrd="3" presId="urn:microsoft.com/office/officeart/2005/8/layout/hList1"/>
    <dgm:cxn modelId="{B42AA0E1-D0DF-45FC-A763-CAC4DACDD5ED}" srcId="{1EC73715-2C16-4092-AA7B-B35208DD8392}" destId="{F3013B01-7C16-4B25-961F-A7FDC7846ADD}" srcOrd="0" destOrd="0" parTransId="{A9C044EF-42AA-4AB8-99BB-B23622501B0F}" sibTransId="{B5FE1AB7-75EF-4015-9619-33D92E603F81}"/>
    <dgm:cxn modelId="{08F2BBE2-FFCA-4B0D-9971-2D737B6C9E5E}" type="presOf" srcId="{FAFE68DA-5812-49E2-8A64-CFDC7B38C5A1}" destId="{70D175AB-1300-4DE7-B024-D832EA6BF6C5}" srcOrd="0" destOrd="0" presId="urn:microsoft.com/office/officeart/2005/8/layout/hList1"/>
    <dgm:cxn modelId="{CEE012EB-76EF-4E04-ABC1-2247447AC564}" srcId="{FAFE68DA-5812-49E2-8A64-CFDC7B38C5A1}" destId="{2BE741D2-1402-412B-B80B-FA4992DC7BB6}" srcOrd="1" destOrd="0" parTransId="{C0AD8E54-4C99-4D62-9CAC-F502B23036E6}" sibTransId="{05055ADB-3BC3-4A05-B5D1-33921A63B454}"/>
    <dgm:cxn modelId="{BCDA81F6-750D-4524-9BE1-EB2CE03CF070}" type="presOf" srcId="{8764AF15-466C-4291-B4B2-D5C86230B96B}" destId="{9376FD41-4976-4F1A-BCFB-7BDF7C9DC140}" srcOrd="0" destOrd="2" presId="urn:microsoft.com/office/officeart/2005/8/layout/hList1"/>
    <dgm:cxn modelId="{A8FFC547-DCA7-4D61-991F-31D13CB336D7}" type="presParOf" srcId="{C807021F-24E0-4CD8-BDA4-C802AFEC2660}" destId="{B9C93086-9B10-43C8-A3AE-F68C8A6245B7}" srcOrd="0" destOrd="0" presId="urn:microsoft.com/office/officeart/2005/8/layout/hList1"/>
    <dgm:cxn modelId="{224FCDE1-74F6-4263-A560-37A3C74B4992}" type="presParOf" srcId="{B9C93086-9B10-43C8-A3AE-F68C8A6245B7}" destId="{50AF2B66-C357-425C-BC56-6C3747155B4B}" srcOrd="0" destOrd="0" presId="urn:microsoft.com/office/officeart/2005/8/layout/hList1"/>
    <dgm:cxn modelId="{28894F77-0041-407C-A816-6F45D647DCAC}" type="presParOf" srcId="{B9C93086-9B10-43C8-A3AE-F68C8A6245B7}" destId="{9376FD41-4976-4F1A-BCFB-7BDF7C9DC140}" srcOrd="1" destOrd="0" presId="urn:microsoft.com/office/officeart/2005/8/layout/hList1"/>
    <dgm:cxn modelId="{6EB3D320-8264-4ED5-96A9-5301D3DB2F21}" type="presParOf" srcId="{C807021F-24E0-4CD8-BDA4-C802AFEC2660}" destId="{74E727E6-70CB-4BEA-BA05-44F1929BEC5E}" srcOrd="1" destOrd="0" presId="urn:microsoft.com/office/officeart/2005/8/layout/hList1"/>
    <dgm:cxn modelId="{D6C73433-6593-46AA-B7FD-5B1436809CD4}" type="presParOf" srcId="{C807021F-24E0-4CD8-BDA4-C802AFEC2660}" destId="{FFCEC864-5A2B-4F36-9053-B1E6C3CCD85A}" srcOrd="2" destOrd="0" presId="urn:microsoft.com/office/officeart/2005/8/layout/hList1"/>
    <dgm:cxn modelId="{12AB874F-B5DC-461C-BB71-3074040C8ACE}" type="presParOf" srcId="{FFCEC864-5A2B-4F36-9053-B1E6C3CCD85A}" destId="{70D175AB-1300-4DE7-B024-D832EA6BF6C5}" srcOrd="0" destOrd="0" presId="urn:microsoft.com/office/officeart/2005/8/layout/hList1"/>
    <dgm:cxn modelId="{9EC93C57-1492-478D-BA7E-9FFF515CC1EB}" type="presParOf" srcId="{FFCEC864-5A2B-4F36-9053-B1E6C3CCD85A}" destId="{C14C6637-E027-4CC0-ADA5-2F7086210602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150F969E-F6D6-4BBD-BB09-4EF79DF2AC68}" type="doc">
      <dgm:prSet loTypeId="urn:microsoft.com/office/officeart/2005/8/layout/process4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F911A55-A3E8-4095-838E-0663CDF39295}">
      <dgm:prSet/>
      <dgm:spPr>
        <a:xfrm rot="10800000">
          <a:off x="0" y="17758"/>
          <a:ext cx="10558507" cy="870506"/>
        </a:xfrm>
        <a:prstGeom prst="upArrowCallout">
          <a:avLst/>
        </a:prstGeom>
        <a:solidFill>
          <a:srgbClr val="5D87A1">
            <a:hueOff val="0"/>
            <a:satOff val="0"/>
            <a:lumOff val="0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pPr>
            <a:buNone/>
          </a:pPr>
          <a:r>
            <a:rPr lang="en-US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NHIT will deposit funds into subscribers’ Health Reimbursement Arrangement (HRA) with Benefit Strategies </a:t>
          </a:r>
        </a:p>
      </dgm:t>
    </dgm:pt>
    <dgm:pt modelId="{D9D9422E-BE00-4F5F-B739-B8200F43BF4D}" type="parTrans" cxnId="{4504862B-CFE7-421C-988B-C247ADFD2774}">
      <dgm:prSet/>
      <dgm:spPr/>
      <dgm:t>
        <a:bodyPr/>
        <a:lstStyle/>
        <a:p>
          <a:endParaRPr lang="en-US"/>
        </a:p>
      </dgm:t>
    </dgm:pt>
    <dgm:pt modelId="{3D166C86-362F-48A1-BC8B-455FCB8175F9}" type="sibTrans" cxnId="{4504862B-CFE7-421C-988B-C247ADFD2774}">
      <dgm:prSet/>
      <dgm:spPr/>
      <dgm:t>
        <a:bodyPr/>
        <a:lstStyle/>
        <a:p>
          <a:endParaRPr lang="en-US"/>
        </a:p>
      </dgm:t>
    </dgm:pt>
    <dgm:pt modelId="{8E5D9C50-8F4F-4B67-8DC3-A29EE84C1084}">
      <dgm:prSet/>
      <dgm:spPr>
        <a:xfrm>
          <a:off x="0" y="863305"/>
          <a:ext cx="10558507" cy="565998"/>
        </a:xfrm>
        <a:prstGeom prst="rect">
          <a:avLst/>
        </a:prstGeom>
        <a:solidFill>
          <a:srgbClr val="5D87A1">
            <a:hueOff val="0"/>
            <a:satOff val="0"/>
            <a:lumOff val="0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pPr>
            <a:buNone/>
          </a:pPr>
          <a:r>
            <a:rPr lang="en-US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Funds are eligible to pay for expenses associated with the HMO Plan (Medical &amp; Rx) </a:t>
          </a:r>
        </a:p>
      </dgm:t>
    </dgm:pt>
    <dgm:pt modelId="{B04A7FBA-EF5A-4A5A-A8CE-E6B7C9C970FD}" type="parTrans" cxnId="{BAA8804B-F466-4CA6-9F02-D39F351A1C4E}">
      <dgm:prSet/>
      <dgm:spPr/>
      <dgm:t>
        <a:bodyPr/>
        <a:lstStyle/>
        <a:p>
          <a:endParaRPr lang="en-US"/>
        </a:p>
      </dgm:t>
    </dgm:pt>
    <dgm:pt modelId="{C2211D36-5988-4D92-8A57-55A686E66414}" type="sibTrans" cxnId="{BAA8804B-F466-4CA6-9F02-D39F351A1C4E}">
      <dgm:prSet/>
      <dgm:spPr/>
      <dgm:t>
        <a:bodyPr/>
        <a:lstStyle/>
        <a:p>
          <a:endParaRPr lang="en-US"/>
        </a:p>
      </dgm:t>
    </dgm:pt>
    <dgm:pt modelId="{0EA742E2-FB06-4054-A4DF-4F90584CEEB3}" type="pres">
      <dgm:prSet presAssocID="{150F969E-F6D6-4BBD-BB09-4EF79DF2AC68}" presName="Name0" presStyleCnt="0">
        <dgm:presLayoutVars>
          <dgm:dir/>
          <dgm:animLvl val="lvl"/>
          <dgm:resizeHandles val="exact"/>
        </dgm:presLayoutVars>
      </dgm:prSet>
      <dgm:spPr/>
    </dgm:pt>
    <dgm:pt modelId="{122BE2EF-8970-4D8F-B1D9-6C22D1A364F2}" type="pres">
      <dgm:prSet presAssocID="{8E5D9C50-8F4F-4B67-8DC3-A29EE84C1084}" presName="boxAndChildren" presStyleCnt="0"/>
      <dgm:spPr/>
    </dgm:pt>
    <dgm:pt modelId="{74199750-B4F3-4682-864D-F06545D597D5}" type="pres">
      <dgm:prSet presAssocID="{8E5D9C50-8F4F-4B67-8DC3-A29EE84C1084}" presName="parentTextBox" presStyleLbl="node1" presStyleIdx="0" presStyleCnt="2" custLinFactNeighborY="1682"/>
      <dgm:spPr/>
    </dgm:pt>
    <dgm:pt modelId="{75710CE3-796F-4CF9-B5E1-B22D8738F907}" type="pres">
      <dgm:prSet presAssocID="{3D166C86-362F-48A1-BC8B-455FCB8175F9}" presName="sp" presStyleCnt="0"/>
      <dgm:spPr/>
    </dgm:pt>
    <dgm:pt modelId="{CEA0CDDE-C95B-49E8-BB40-ED49B79F2E5B}" type="pres">
      <dgm:prSet presAssocID="{3F911A55-A3E8-4095-838E-0663CDF39295}" presName="arrowAndChildren" presStyleCnt="0"/>
      <dgm:spPr/>
    </dgm:pt>
    <dgm:pt modelId="{CF8AB2FC-4514-4E4D-BC76-55007B0707A9}" type="pres">
      <dgm:prSet presAssocID="{3F911A55-A3E8-4095-838E-0663CDF39295}" presName="parentTextArrow" presStyleLbl="node1" presStyleIdx="1" presStyleCnt="2" custLinFactNeighborY="1966"/>
      <dgm:spPr/>
    </dgm:pt>
  </dgm:ptLst>
  <dgm:cxnLst>
    <dgm:cxn modelId="{4504862B-CFE7-421C-988B-C247ADFD2774}" srcId="{150F969E-F6D6-4BBD-BB09-4EF79DF2AC68}" destId="{3F911A55-A3E8-4095-838E-0663CDF39295}" srcOrd="0" destOrd="0" parTransId="{D9D9422E-BE00-4F5F-B739-B8200F43BF4D}" sibTransId="{3D166C86-362F-48A1-BC8B-455FCB8175F9}"/>
    <dgm:cxn modelId="{BAA8804B-F466-4CA6-9F02-D39F351A1C4E}" srcId="{150F969E-F6D6-4BBD-BB09-4EF79DF2AC68}" destId="{8E5D9C50-8F4F-4B67-8DC3-A29EE84C1084}" srcOrd="1" destOrd="0" parTransId="{B04A7FBA-EF5A-4A5A-A8CE-E6B7C9C970FD}" sibTransId="{C2211D36-5988-4D92-8A57-55A686E66414}"/>
    <dgm:cxn modelId="{1295287B-C3CF-4FAC-8FD3-00A7C7794971}" type="presOf" srcId="{3F911A55-A3E8-4095-838E-0663CDF39295}" destId="{CF8AB2FC-4514-4E4D-BC76-55007B0707A9}" srcOrd="0" destOrd="0" presId="urn:microsoft.com/office/officeart/2005/8/layout/process4"/>
    <dgm:cxn modelId="{E4CE7C9A-1F60-4553-A5C1-C05EFD189DB1}" type="presOf" srcId="{150F969E-F6D6-4BBD-BB09-4EF79DF2AC68}" destId="{0EA742E2-FB06-4054-A4DF-4F90584CEEB3}" srcOrd="0" destOrd="0" presId="urn:microsoft.com/office/officeart/2005/8/layout/process4"/>
    <dgm:cxn modelId="{7C22C49F-EF03-4CBB-844E-18FEEDE4BB36}" type="presOf" srcId="{8E5D9C50-8F4F-4B67-8DC3-A29EE84C1084}" destId="{74199750-B4F3-4682-864D-F06545D597D5}" srcOrd="0" destOrd="0" presId="urn:microsoft.com/office/officeart/2005/8/layout/process4"/>
    <dgm:cxn modelId="{10A13F1B-60CF-4D1A-B797-0F97EB1EC371}" type="presParOf" srcId="{0EA742E2-FB06-4054-A4DF-4F90584CEEB3}" destId="{122BE2EF-8970-4D8F-B1D9-6C22D1A364F2}" srcOrd="0" destOrd="0" presId="urn:microsoft.com/office/officeart/2005/8/layout/process4"/>
    <dgm:cxn modelId="{01A9EEC7-0BF3-47B0-86D6-810482EA498E}" type="presParOf" srcId="{122BE2EF-8970-4D8F-B1D9-6C22D1A364F2}" destId="{74199750-B4F3-4682-864D-F06545D597D5}" srcOrd="0" destOrd="0" presId="urn:microsoft.com/office/officeart/2005/8/layout/process4"/>
    <dgm:cxn modelId="{FC04FE0F-9867-4F0A-9C01-18D95BD88639}" type="presParOf" srcId="{0EA742E2-FB06-4054-A4DF-4F90584CEEB3}" destId="{75710CE3-796F-4CF9-B5E1-B22D8738F907}" srcOrd="1" destOrd="0" presId="urn:microsoft.com/office/officeart/2005/8/layout/process4"/>
    <dgm:cxn modelId="{DC736FCC-A120-447B-B84A-E968DAFC13B9}" type="presParOf" srcId="{0EA742E2-FB06-4054-A4DF-4F90584CEEB3}" destId="{CEA0CDDE-C95B-49E8-BB40-ED49B79F2E5B}" srcOrd="2" destOrd="0" presId="urn:microsoft.com/office/officeart/2005/8/layout/process4"/>
    <dgm:cxn modelId="{72A6653B-80D0-411F-965C-56AF38CB9DBB}" type="presParOf" srcId="{CEA0CDDE-C95B-49E8-BB40-ED49B79F2E5B}" destId="{CF8AB2FC-4514-4E4D-BC76-55007B0707A9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8E469766-FDF8-420F-B3CB-06687742C7BA}" type="doc">
      <dgm:prSet loTypeId="urn:microsoft.com/office/officeart/2005/8/layout/vList5" loCatId="list" qsTypeId="urn:microsoft.com/office/officeart/2005/8/quickstyle/simple1" qsCatId="simple" csTypeId="urn:microsoft.com/office/officeart/2005/8/colors/accent1_4" csCatId="accent1" phldr="1"/>
      <dgm:spPr/>
      <dgm:t>
        <a:bodyPr/>
        <a:lstStyle/>
        <a:p>
          <a:endParaRPr lang="en-US"/>
        </a:p>
      </dgm:t>
    </dgm:pt>
    <dgm:pt modelId="{7BA5F10A-1597-4554-997F-0C04F67532EF}">
      <dgm:prSet phldrT="[Text]"/>
      <dgm:spPr/>
      <dgm:t>
        <a:bodyPr/>
        <a:lstStyle/>
        <a:p>
          <a:r>
            <a:rPr lang="en-US"/>
            <a:t>Covered in full; </a:t>
          </a:r>
          <a:br>
            <a:rPr lang="en-US"/>
          </a:br>
          <a:r>
            <a:rPr lang="en-US"/>
            <a:t>At no cost to you</a:t>
          </a:r>
        </a:p>
      </dgm:t>
    </dgm:pt>
    <dgm:pt modelId="{A9C50CCD-895E-465B-A955-20E54C37EB22}" type="parTrans" cxnId="{5F5EF711-C8AB-4620-8BBD-338C2AE733BF}">
      <dgm:prSet/>
      <dgm:spPr/>
      <dgm:t>
        <a:bodyPr/>
        <a:lstStyle/>
        <a:p>
          <a:endParaRPr lang="en-US"/>
        </a:p>
      </dgm:t>
    </dgm:pt>
    <dgm:pt modelId="{506ECAA9-B721-4B92-9AD0-9C9B8B72CC9E}" type="sibTrans" cxnId="{5F5EF711-C8AB-4620-8BBD-338C2AE733BF}">
      <dgm:prSet/>
      <dgm:spPr/>
      <dgm:t>
        <a:bodyPr/>
        <a:lstStyle/>
        <a:p>
          <a:endParaRPr lang="en-US"/>
        </a:p>
      </dgm:t>
    </dgm:pt>
    <dgm:pt modelId="{E02FDBAC-EFB0-483F-8558-FED21B0DB2FD}">
      <dgm:prSet/>
      <dgm:spPr/>
      <dgm:t>
        <a:bodyPr/>
        <a:lstStyle/>
        <a:p>
          <a:r>
            <a:rPr lang="en-US"/>
            <a:t>Preventive Care (per ACA)</a:t>
          </a:r>
        </a:p>
      </dgm:t>
    </dgm:pt>
    <dgm:pt modelId="{24E2D64B-CBE7-4805-843A-C7311D3B2EF6}" type="parTrans" cxnId="{F0ED8473-27C4-4DBC-84BC-D1D0FADAE4AC}">
      <dgm:prSet/>
      <dgm:spPr/>
      <dgm:t>
        <a:bodyPr/>
        <a:lstStyle/>
        <a:p>
          <a:endParaRPr lang="en-US"/>
        </a:p>
      </dgm:t>
    </dgm:pt>
    <dgm:pt modelId="{A81794E8-B3F5-4D63-A70A-B6AF9B1ACEFA}" type="sibTrans" cxnId="{F0ED8473-27C4-4DBC-84BC-D1D0FADAE4AC}">
      <dgm:prSet/>
      <dgm:spPr/>
      <dgm:t>
        <a:bodyPr/>
        <a:lstStyle/>
        <a:p>
          <a:endParaRPr lang="en-US"/>
        </a:p>
      </dgm:t>
    </dgm:pt>
    <dgm:pt modelId="{C732E716-C613-411C-84B5-2991D805FC1D}">
      <dgm:prSet/>
      <dgm:spPr/>
      <dgm:t>
        <a:bodyPr/>
        <a:lstStyle/>
        <a:p>
          <a:r>
            <a:rPr lang="en-US"/>
            <a:t>Routine Eye Exams</a:t>
          </a:r>
        </a:p>
      </dgm:t>
    </dgm:pt>
    <dgm:pt modelId="{5EFCD7F5-3FF7-4C96-988C-6B6F9DF6B36D}" type="parTrans" cxnId="{37279B45-BBEB-41D5-A6B0-119E3A7B3ED1}">
      <dgm:prSet/>
      <dgm:spPr/>
      <dgm:t>
        <a:bodyPr/>
        <a:lstStyle/>
        <a:p>
          <a:endParaRPr lang="en-US"/>
        </a:p>
      </dgm:t>
    </dgm:pt>
    <dgm:pt modelId="{1D7B680C-5457-42D9-831E-0D8595071837}" type="sibTrans" cxnId="{37279B45-BBEB-41D5-A6B0-119E3A7B3ED1}">
      <dgm:prSet/>
      <dgm:spPr/>
      <dgm:t>
        <a:bodyPr/>
        <a:lstStyle/>
        <a:p>
          <a:endParaRPr lang="en-US"/>
        </a:p>
      </dgm:t>
    </dgm:pt>
    <dgm:pt modelId="{96B1C1E0-0A16-410F-A9CA-604D9C19D7B8}">
      <dgm:prSet/>
      <dgm:spPr/>
      <dgm:t>
        <a:bodyPr/>
        <a:lstStyle/>
        <a:p>
          <a:r>
            <a:rPr lang="en-US"/>
            <a:t>Doctor on Demand</a:t>
          </a:r>
        </a:p>
      </dgm:t>
    </dgm:pt>
    <dgm:pt modelId="{A15EF7D1-A5D6-4A04-8217-03364F4453D6}" type="parTrans" cxnId="{5B927440-509E-42B4-B2C7-5354BAF7C9C1}">
      <dgm:prSet/>
      <dgm:spPr/>
      <dgm:t>
        <a:bodyPr/>
        <a:lstStyle/>
        <a:p>
          <a:endParaRPr lang="en-US"/>
        </a:p>
      </dgm:t>
    </dgm:pt>
    <dgm:pt modelId="{B3F61DD5-6EA6-40A6-A42E-42DF0791CEE8}" type="sibTrans" cxnId="{5B927440-509E-42B4-B2C7-5354BAF7C9C1}">
      <dgm:prSet/>
      <dgm:spPr/>
      <dgm:t>
        <a:bodyPr/>
        <a:lstStyle/>
        <a:p>
          <a:endParaRPr lang="en-US"/>
        </a:p>
      </dgm:t>
    </dgm:pt>
    <dgm:pt modelId="{609BE7EA-697E-498A-B8DB-E3789949A597}">
      <dgm:prSet/>
      <dgm:spPr/>
      <dgm:t>
        <a:bodyPr/>
        <a:lstStyle/>
        <a:p>
          <a:r>
            <a:rPr lang="en-US"/>
            <a:t>Subject to Deductible; </a:t>
          </a:r>
          <a:br>
            <a:rPr lang="en-US"/>
          </a:br>
          <a:r>
            <a:rPr lang="en-US"/>
            <a:t>Then Coinsurance</a:t>
          </a:r>
        </a:p>
      </dgm:t>
    </dgm:pt>
    <dgm:pt modelId="{5E693BAE-0945-44F4-894B-3A6A388543E7}" type="parTrans" cxnId="{1A53BAF1-3FA6-47C1-B665-A919F9621E08}">
      <dgm:prSet/>
      <dgm:spPr/>
      <dgm:t>
        <a:bodyPr/>
        <a:lstStyle/>
        <a:p>
          <a:endParaRPr lang="en-US"/>
        </a:p>
      </dgm:t>
    </dgm:pt>
    <dgm:pt modelId="{772ED724-FA9D-41BD-A928-24318D305A0F}" type="sibTrans" cxnId="{1A53BAF1-3FA6-47C1-B665-A919F9621E08}">
      <dgm:prSet/>
      <dgm:spPr/>
      <dgm:t>
        <a:bodyPr/>
        <a:lstStyle/>
        <a:p>
          <a:endParaRPr lang="en-US"/>
        </a:p>
      </dgm:t>
    </dgm:pt>
    <dgm:pt modelId="{50871691-029A-47A1-BC99-9F4D84866975}">
      <dgm:prSet/>
      <dgm:spPr/>
      <dgm:t>
        <a:bodyPr/>
        <a:lstStyle/>
        <a:p>
          <a:r>
            <a:rPr lang="en-US"/>
            <a:t>All other covered medical services</a:t>
          </a:r>
        </a:p>
      </dgm:t>
    </dgm:pt>
    <dgm:pt modelId="{C51CDB11-19E5-4423-83C3-3499F50909AE}" type="parTrans" cxnId="{A9EE9DA8-6973-4440-9359-17054749FF7B}">
      <dgm:prSet/>
      <dgm:spPr/>
      <dgm:t>
        <a:bodyPr/>
        <a:lstStyle/>
        <a:p>
          <a:endParaRPr lang="en-US"/>
        </a:p>
      </dgm:t>
    </dgm:pt>
    <dgm:pt modelId="{B9808684-7879-4E8D-8F3F-9752C48E6C6D}" type="sibTrans" cxnId="{A9EE9DA8-6973-4440-9359-17054749FF7B}">
      <dgm:prSet/>
      <dgm:spPr/>
      <dgm:t>
        <a:bodyPr/>
        <a:lstStyle/>
        <a:p>
          <a:endParaRPr lang="en-US"/>
        </a:p>
      </dgm:t>
    </dgm:pt>
    <dgm:pt modelId="{511F6A99-56F8-4173-A5A1-11B9D446918A}">
      <dgm:prSet/>
      <dgm:spPr/>
      <dgm:t>
        <a:bodyPr/>
        <a:lstStyle/>
        <a:p>
          <a:r>
            <a:rPr lang="en-US"/>
            <a:t>All covered prescriptions</a:t>
          </a:r>
        </a:p>
      </dgm:t>
    </dgm:pt>
    <dgm:pt modelId="{EFA89A7D-CC06-45AF-BD82-2D08B2F2F906}" type="parTrans" cxnId="{318E98F9-368C-43ED-8A41-AC5F87E668E5}">
      <dgm:prSet/>
      <dgm:spPr/>
      <dgm:t>
        <a:bodyPr/>
        <a:lstStyle/>
        <a:p>
          <a:endParaRPr lang="en-US"/>
        </a:p>
      </dgm:t>
    </dgm:pt>
    <dgm:pt modelId="{14E21F71-2B5F-47F9-8920-C4BC13D1CD69}" type="sibTrans" cxnId="{318E98F9-368C-43ED-8A41-AC5F87E668E5}">
      <dgm:prSet/>
      <dgm:spPr/>
      <dgm:t>
        <a:bodyPr/>
        <a:lstStyle/>
        <a:p>
          <a:endParaRPr lang="en-US"/>
        </a:p>
      </dgm:t>
    </dgm:pt>
    <dgm:pt modelId="{4F9C76B9-0243-4F1E-8EEC-4599B248FEC7}">
      <dgm:prSet/>
      <dgm:spPr/>
      <dgm:t>
        <a:bodyPr/>
        <a:lstStyle/>
        <a:p>
          <a:r>
            <a:rPr lang="en-US"/>
            <a:t>Out-of-pocket maximum</a:t>
          </a:r>
          <a:br>
            <a:rPr lang="en-US"/>
          </a:br>
          <a:r>
            <a:rPr lang="en-US"/>
            <a:t>(OOPM)</a:t>
          </a:r>
        </a:p>
      </dgm:t>
    </dgm:pt>
    <dgm:pt modelId="{FA44A293-6968-47B9-BBAB-82E4CE264E74}" type="parTrans" cxnId="{06FC1914-505E-4962-9D91-9A012BC126CE}">
      <dgm:prSet/>
      <dgm:spPr/>
      <dgm:t>
        <a:bodyPr/>
        <a:lstStyle/>
        <a:p>
          <a:endParaRPr lang="en-US"/>
        </a:p>
      </dgm:t>
    </dgm:pt>
    <dgm:pt modelId="{A1075A4B-C9FB-4168-A420-599768F5B2FA}" type="sibTrans" cxnId="{06FC1914-505E-4962-9D91-9A012BC126CE}">
      <dgm:prSet/>
      <dgm:spPr/>
      <dgm:t>
        <a:bodyPr/>
        <a:lstStyle/>
        <a:p>
          <a:endParaRPr lang="en-US"/>
        </a:p>
      </dgm:t>
    </dgm:pt>
    <dgm:pt modelId="{77C881B1-16F1-489F-A3BA-56EC7F690AEB}">
      <dgm:prSet/>
      <dgm:spPr/>
      <dgm:t>
        <a:bodyPr/>
        <a:lstStyle/>
        <a:p>
          <a:r>
            <a:rPr lang="en-US"/>
            <a:t>Once OOPM is met, all covered services and prescriptions are covered in full for the remainder of the plan year</a:t>
          </a:r>
        </a:p>
      </dgm:t>
    </dgm:pt>
    <dgm:pt modelId="{B6BDB170-5C8C-4A9A-B260-3EC4878635A0}" type="parTrans" cxnId="{76291552-35C1-4200-A4BC-172C489706FE}">
      <dgm:prSet/>
      <dgm:spPr/>
      <dgm:t>
        <a:bodyPr/>
        <a:lstStyle/>
        <a:p>
          <a:endParaRPr lang="en-US"/>
        </a:p>
      </dgm:t>
    </dgm:pt>
    <dgm:pt modelId="{D2909FB6-4B29-45DA-8E2F-A28F9C9F7D46}" type="sibTrans" cxnId="{76291552-35C1-4200-A4BC-172C489706FE}">
      <dgm:prSet/>
      <dgm:spPr/>
      <dgm:t>
        <a:bodyPr/>
        <a:lstStyle/>
        <a:p>
          <a:endParaRPr lang="en-US"/>
        </a:p>
      </dgm:t>
    </dgm:pt>
    <dgm:pt modelId="{BDE7EF55-1C48-441E-BFD6-50681B445A4B}">
      <dgm:prSet/>
      <dgm:spPr/>
      <dgm:t>
        <a:bodyPr/>
        <a:lstStyle/>
        <a:p>
          <a:r>
            <a:rPr lang="en-US"/>
            <a:t>Benefit Visit Limits</a:t>
          </a:r>
        </a:p>
      </dgm:t>
    </dgm:pt>
    <dgm:pt modelId="{25B8E829-7093-4372-AAD6-6FDBE0F5AB10}" type="parTrans" cxnId="{5C1D574C-988C-422F-9BE0-7055B2552D25}">
      <dgm:prSet/>
      <dgm:spPr/>
      <dgm:t>
        <a:bodyPr/>
        <a:lstStyle/>
        <a:p>
          <a:endParaRPr lang="en-US"/>
        </a:p>
      </dgm:t>
    </dgm:pt>
    <dgm:pt modelId="{088B57E6-E5EB-47CC-B7D0-09D14C1B79F6}" type="sibTrans" cxnId="{5C1D574C-988C-422F-9BE0-7055B2552D25}">
      <dgm:prSet/>
      <dgm:spPr/>
      <dgm:t>
        <a:bodyPr/>
        <a:lstStyle/>
        <a:p>
          <a:endParaRPr lang="en-US"/>
        </a:p>
      </dgm:t>
    </dgm:pt>
    <dgm:pt modelId="{9967E33D-478C-463D-8708-E029D98F1E53}">
      <dgm:prSet/>
      <dgm:spPr/>
      <dgm:t>
        <a:bodyPr/>
        <a:lstStyle/>
        <a:p>
          <a:r>
            <a:rPr lang="en-US"/>
            <a:t>Unlimited acupuncture, chiropractic and PT, OT and ST </a:t>
          </a:r>
        </a:p>
      </dgm:t>
    </dgm:pt>
    <dgm:pt modelId="{8F303F56-A56C-4E84-BD1C-BC54393FBAB1}" type="parTrans" cxnId="{36EE87B3-4989-424B-ABB4-7300EDD8BB5C}">
      <dgm:prSet/>
      <dgm:spPr/>
      <dgm:t>
        <a:bodyPr/>
        <a:lstStyle/>
        <a:p>
          <a:endParaRPr lang="en-US"/>
        </a:p>
      </dgm:t>
    </dgm:pt>
    <dgm:pt modelId="{0827A909-042C-422A-B50D-729ADA524D98}" type="sibTrans" cxnId="{36EE87B3-4989-424B-ABB4-7300EDD8BB5C}">
      <dgm:prSet/>
      <dgm:spPr/>
      <dgm:t>
        <a:bodyPr/>
        <a:lstStyle/>
        <a:p>
          <a:endParaRPr lang="en-US"/>
        </a:p>
      </dgm:t>
    </dgm:pt>
    <dgm:pt modelId="{C10133DE-994E-45D9-BB96-A6C6FDD20D92}">
      <dgm:prSet/>
      <dgm:spPr/>
      <dgm:t>
        <a:bodyPr/>
        <a:lstStyle/>
        <a:p>
          <a:r>
            <a:rPr lang="en-US"/>
            <a:t>All are subject to your deductible/coinsurance and will incur costs to you (until OOPM is met)</a:t>
          </a:r>
        </a:p>
      </dgm:t>
    </dgm:pt>
    <dgm:pt modelId="{700D073D-8A3C-4E56-84A9-38B21DA22A34}" type="parTrans" cxnId="{5F483EBC-4B19-4A09-828A-72B03BFB74E7}">
      <dgm:prSet/>
      <dgm:spPr/>
      <dgm:t>
        <a:bodyPr/>
        <a:lstStyle/>
        <a:p>
          <a:endParaRPr lang="en-US"/>
        </a:p>
      </dgm:t>
    </dgm:pt>
    <dgm:pt modelId="{A16E75DF-CEFD-49D8-AACF-969AD0FBF2F6}" type="sibTrans" cxnId="{5F483EBC-4B19-4A09-828A-72B03BFB74E7}">
      <dgm:prSet/>
      <dgm:spPr/>
      <dgm:t>
        <a:bodyPr/>
        <a:lstStyle/>
        <a:p>
          <a:endParaRPr lang="en-US"/>
        </a:p>
      </dgm:t>
    </dgm:pt>
    <dgm:pt modelId="{2A5ECE60-A006-46D2-B1DE-683BD5D6BB1C}" type="pres">
      <dgm:prSet presAssocID="{8E469766-FDF8-420F-B3CB-06687742C7BA}" presName="Name0" presStyleCnt="0">
        <dgm:presLayoutVars>
          <dgm:dir/>
          <dgm:animLvl val="lvl"/>
          <dgm:resizeHandles val="exact"/>
        </dgm:presLayoutVars>
      </dgm:prSet>
      <dgm:spPr/>
    </dgm:pt>
    <dgm:pt modelId="{B5A79C30-8F67-4DAD-A7EB-AEA7B46EC490}" type="pres">
      <dgm:prSet presAssocID="{7BA5F10A-1597-4554-997F-0C04F67532EF}" presName="linNode" presStyleCnt="0"/>
      <dgm:spPr/>
    </dgm:pt>
    <dgm:pt modelId="{AE3B0F41-FFB9-4058-A98B-CE6A0A9DDF16}" type="pres">
      <dgm:prSet presAssocID="{7BA5F10A-1597-4554-997F-0C04F67532EF}" presName="parentText" presStyleLbl="node1" presStyleIdx="0" presStyleCnt="4">
        <dgm:presLayoutVars>
          <dgm:chMax val="1"/>
          <dgm:bulletEnabled val="1"/>
        </dgm:presLayoutVars>
      </dgm:prSet>
      <dgm:spPr/>
    </dgm:pt>
    <dgm:pt modelId="{6A60417A-DCE9-4B82-BD27-32FD3C4FDAE9}" type="pres">
      <dgm:prSet presAssocID="{7BA5F10A-1597-4554-997F-0C04F67532EF}" presName="descendantText" presStyleLbl="alignAccFollowNode1" presStyleIdx="0" presStyleCnt="4">
        <dgm:presLayoutVars>
          <dgm:bulletEnabled val="1"/>
        </dgm:presLayoutVars>
      </dgm:prSet>
      <dgm:spPr/>
    </dgm:pt>
    <dgm:pt modelId="{FD4C3EAC-1863-44E3-93D3-97451C642029}" type="pres">
      <dgm:prSet presAssocID="{506ECAA9-B721-4B92-9AD0-9C9B8B72CC9E}" presName="sp" presStyleCnt="0"/>
      <dgm:spPr/>
    </dgm:pt>
    <dgm:pt modelId="{511EA883-F1C2-4ED4-A3EE-FCE77CBB925E}" type="pres">
      <dgm:prSet presAssocID="{609BE7EA-697E-498A-B8DB-E3789949A597}" presName="linNode" presStyleCnt="0"/>
      <dgm:spPr/>
    </dgm:pt>
    <dgm:pt modelId="{5CBFED1D-0B6A-4F3A-8383-471E3E81C24A}" type="pres">
      <dgm:prSet presAssocID="{609BE7EA-697E-498A-B8DB-E3789949A597}" presName="parentText" presStyleLbl="node1" presStyleIdx="1" presStyleCnt="4">
        <dgm:presLayoutVars>
          <dgm:chMax val="1"/>
          <dgm:bulletEnabled val="1"/>
        </dgm:presLayoutVars>
      </dgm:prSet>
      <dgm:spPr/>
    </dgm:pt>
    <dgm:pt modelId="{DA31594D-864A-4205-ADB0-1B6F4EEF0C45}" type="pres">
      <dgm:prSet presAssocID="{609BE7EA-697E-498A-B8DB-E3789949A597}" presName="descendantText" presStyleLbl="alignAccFollowNode1" presStyleIdx="1" presStyleCnt="4">
        <dgm:presLayoutVars>
          <dgm:bulletEnabled val="1"/>
        </dgm:presLayoutVars>
      </dgm:prSet>
      <dgm:spPr/>
    </dgm:pt>
    <dgm:pt modelId="{6DFD9AAE-CAEC-477C-85FA-7F9C91F9E8C6}" type="pres">
      <dgm:prSet presAssocID="{772ED724-FA9D-41BD-A928-24318D305A0F}" presName="sp" presStyleCnt="0"/>
      <dgm:spPr/>
    </dgm:pt>
    <dgm:pt modelId="{FD6D1482-3770-447B-8861-F0BBAEB72B77}" type="pres">
      <dgm:prSet presAssocID="{4F9C76B9-0243-4F1E-8EEC-4599B248FEC7}" presName="linNode" presStyleCnt="0"/>
      <dgm:spPr/>
    </dgm:pt>
    <dgm:pt modelId="{0320AA61-40F4-4FA8-9B93-6912B9982B26}" type="pres">
      <dgm:prSet presAssocID="{4F9C76B9-0243-4F1E-8EEC-4599B248FEC7}" presName="parentText" presStyleLbl="node1" presStyleIdx="2" presStyleCnt="4">
        <dgm:presLayoutVars>
          <dgm:chMax val="1"/>
          <dgm:bulletEnabled val="1"/>
        </dgm:presLayoutVars>
      </dgm:prSet>
      <dgm:spPr/>
    </dgm:pt>
    <dgm:pt modelId="{9668CB6C-2443-4D3C-B87A-AFE05F2E85D3}" type="pres">
      <dgm:prSet presAssocID="{4F9C76B9-0243-4F1E-8EEC-4599B248FEC7}" presName="descendantText" presStyleLbl="alignAccFollowNode1" presStyleIdx="2" presStyleCnt="4">
        <dgm:presLayoutVars>
          <dgm:bulletEnabled val="1"/>
        </dgm:presLayoutVars>
      </dgm:prSet>
      <dgm:spPr/>
    </dgm:pt>
    <dgm:pt modelId="{486D4C10-374C-45CA-8F21-38847CA8865C}" type="pres">
      <dgm:prSet presAssocID="{A1075A4B-C9FB-4168-A420-599768F5B2FA}" presName="sp" presStyleCnt="0"/>
      <dgm:spPr/>
    </dgm:pt>
    <dgm:pt modelId="{E65F8D7F-B7B1-403B-88B8-E16778BFFE0B}" type="pres">
      <dgm:prSet presAssocID="{BDE7EF55-1C48-441E-BFD6-50681B445A4B}" presName="linNode" presStyleCnt="0"/>
      <dgm:spPr/>
    </dgm:pt>
    <dgm:pt modelId="{7A534DE3-2A0B-4BBA-89B0-59C159E7153A}" type="pres">
      <dgm:prSet presAssocID="{BDE7EF55-1C48-441E-BFD6-50681B445A4B}" presName="parentText" presStyleLbl="node1" presStyleIdx="3" presStyleCnt="4">
        <dgm:presLayoutVars>
          <dgm:chMax val="1"/>
          <dgm:bulletEnabled val="1"/>
        </dgm:presLayoutVars>
      </dgm:prSet>
      <dgm:spPr/>
    </dgm:pt>
    <dgm:pt modelId="{5BA5FF92-1AF6-4F9F-A50D-5B19304CFB92}" type="pres">
      <dgm:prSet presAssocID="{BDE7EF55-1C48-441E-BFD6-50681B445A4B}" presName="descendantText" presStyleLbl="alignAccFollowNode1" presStyleIdx="3" presStyleCnt="4">
        <dgm:presLayoutVars>
          <dgm:bulletEnabled val="1"/>
        </dgm:presLayoutVars>
      </dgm:prSet>
      <dgm:spPr/>
    </dgm:pt>
  </dgm:ptLst>
  <dgm:cxnLst>
    <dgm:cxn modelId="{35E86511-4F61-429D-8220-A1A4FDB2AB24}" type="presOf" srcId="{511F6A99-56F8-4173-A5A1-11B9D446918A}" destId="{DA31594D-864A-4205-ADB0-1B6F4EEF0C45}" srcOrd="0" destOrd="1" presId="urn:microsoft.com/office/officeart/2005/8/layout/vList5"/>
    <dgm:cxn modelId="{5F5EF711-C8AB-4620-8BBD-338C2AE733BF}" srcId="{8E469766-FDF8-420F-B3CB-06687742C7BA}" destId="{7BA5F10A-1597-4554-997F-0C04F67532EF}" srcOrd="0" destOrd="0" parTransId="{A9C50CCD-895E-465B-A955-20E54C37EB22}" sibTransId="{506ECAA9-B721-4B92-9AD0-9C9B8B72CC9E}"/>
    <dgm:cxn modelId="{06FC1914-505E-4962-9D91-9A012BC126CE}" srcId="{8E469766-FDF8-420F-B3CB-06687742C7BA}" destId="{4F9C76B9-0243-4F1E-8EEC-4599B248FEC7}" srcOrd="2" destOrd="0" parTransId="{FA44A293-6968-47B9-BBAB-82E4CE264E74}" sibTransId="{A1075A4B-C9FB-4168-A420-599768F5B2FA}"/>
    <dgm:cxn modelId="{AE6D5A27-C940-41A3-B7BF-EBA08E12C4DE}" type="presOf" srcId="{96B1C1E0-0A16-410F-A9CA-604D9C19D7B8}" destId="{6A60417A-DCE9-4B82-BD27-32FD3C4FDAE9}" srcOrd="0" destOrd="2" presId="urn:microsoft.com/office/officeart/2005/8/layout/vList5"/>
    <dgm:cxn modelId="{32D2532D-DD77-4B54-9F1F-44D2E856E1B4}" type="presOf" srcId="{609BE7EA-697E-498A-B8DB-E3789949A597}" destId="{5CBFED1D-0B6A-4F3A-8383-471E3E81C24A}" srcOrd="0" destOrd="0" presId="urn:microsoft.com/office/officeart/2005/8/layout/vList5"/>
    <dgm:cxn modelId="{5B927440-509E-42B4-B2C7-5354BAF7C9C1}" srcId="{7BA5F10A-1597-4554-997F-0C04F67532EF}" destId="{96B1C1E0-0A16-410F-A9CA-604D9C19D7B8}" srcOrd="2" destOrd="0" parTransId="{A15EF7D1-A5D6-4A04-8217-03364F4453D6}" sibTransId="{B3F61DD5-6EA6-40A6-A42E-42DF0791CEE8}"/>
    <dgm:cxn modelId="{37279B45-BBEB-41D5-A6B0-119E3A7B3ED1}" srcId="{7BA5F10A-1597-4554-997F-0C04F67532EF}" destId="{C732E716-C613-411C-84B5-2991D805FC1D}" srcOrd="1" destOrd="0" parTransId="{5EFCD7F5-3FF7-4C96-988C-6B6F9DF6B36D}" sibTransId="{1D7B680C-5457-42D9-831E-0D8595071837}"/>
    <dgm:cxn modelId="{F3859B47-EFA5-435A-AB44-DA534BF38EDC}" type="presOf" srcId="{C10133DE-994E-45D9-BB96-A6C6FDD20D92}" destId="{5BA5FF92-1AF6-4F9F-A50D-5B19304CFB92}" srcOrd="0" destOrd="1" presId="urn:microsoft.com/office/officeart/2005/8/layout/vList5"/>
    <dgm:cxn modelId="{92E9A86A-A500-4D00-B422-5BCA5F780FB2}" type="presOf" srcId="{9967E33D-478C-463D-8708-E029D98F1E53}" destId="{5BA5FF92-1AF6-4F9F-A50D-5B19304CFB92}" srcOrd="0" destOrd="0" presId="urn:microsoft.com/office/officeart/2005/8/layout/vList5"/>
    <dgm:cxn modelId="{5C1D574C-988C-422F-9BE0-7055B2552D25}" srcId="{8E469766-FDF8-420F-B3CB-06687742C7BA}" destId="{BDE7EF55-1C48-441E-BFD6-50681B445A4B}" srcOrd="3" destOrd="0" parTransId="{25B8E829-7093-4372-AAD6-6FDBE0F5AB10}" sibTransId="{088B57E6-E5EB-47CC-B7D0-09D14C1B79F6}"/>
    <dgm:cxn modelId="{76291552-35C1-4200-A4BC-172C489706FE}" srcId="{4F9C76B9-0243-4F1E-8EEC-4599B248FEC7}" destId="{77C881B1-16F1-489F-A3BA-56EC7F690AEB}" srcOrd="0" destOrd="0" parTransId="{B6BDB170-5C8C-4A9A-B260-3EC4878635A0}" sibTransId="{D2909FB6-4B29-45DA-8E2F-A28F9C9F7D46}"/>
    <dgm:cxn modelId="{F0ED8473-27C4-4DBC-84BC-D1D0FADAE4AC}" srcId="{7BA5F10A-1597-4554-997F-0C04F67532EF}" destId="{E02FDBAC-EFB0-483F-8558-FED21B0DB2FD}" srcOrd="0" destOrd="0" parTransId="{24E2D64B-CBE7-4805-843A-C7311D3B2EF6}" sibTransId="{A81794E8-B3F5-4D63-A70A-B6AF9B1ACEFA}"/>
    <dgm:cxn modelId="{A1F83E7B-5EFB-4911-BEB7-A0FCAA6101C4}" type="presOf" srcId="{E02FDBAC-EFB0-483F-8558-FED21B0DB2FD}" destId="{6A60417A-DCE9-4B82-BD27-32FD3C4FDAE9}" srcOrd="0" destOrd="0" presId="urn:microsoft.com/office/officeart/2005/8/layout/vList5"/>
    <dgm:cxn modelId="{4AA71C84-E885-407F-8096-AFB104FAAC52}" type="presOf" srcId="{77C881B1-16F1-489F-A3BA-56EC7F690AEB}" destId="{9668CB6C-2443-4D3C-B87A-AFE05F2E85D3}" srcOrd="0" destOrd="0" presId="urn:microsoft.com/office/officeart/2005/8/layout/vList5"/>
    <dgm:cxn modelId="{64539189-CBA0-40CE-9986-E0BC4D23BD7B}" type="presOf" srcId="{C732E716-C613-411C-84B5-2991D805FC1D}" destId="{6A60417A-DCE9-4B82-BD27-32FD3C4FDAE9}" srcOrd="0" destOrd="1" presId="urn:microsoft.com/office/officeart/2005/8/layout/vList5"/>
    <dgm:cxn modelId="{A23B4999-EB57-41B7-B4A6-930936534D6D}" type="presOf" srcId="{50871691-029A-47A1-BC99-9F4D84866975}" destId="{DA31594D-864A-4205-ADB0-1B6F4EEF0C45}" srcOrd="0" destOrd="0" presId="urn:microsoft.com/office/officeart/2005/8/layout/vList5"/>
    <dgm:cxn modelId="{A9EE9DA8-6973-4440-9359-17054749FF7B}" srcId="{609BE7EA-697E-498A-B8DB-E3789949A597}" destId="{50871691-029A-47A1-BC99-9F4D84866975}" srcOrd="0" destOrd="0" parTransId="{C51CDB11-19E5-4423-83C3-3499F50909AE}" sibTransId="{B9808684-7879-4E8D-8F3F-9752C48E6C6D}"/>
    <dgm:cxn modelId="{495EDAB1-5D75-4B01-98F9-FF11C00B4689}" type="presOf" srcId="{BDE7EF55-1C48-441E-BFD6-50681B445A4B}" destId="{7A534DE3-2A0B-4BBA-89B0-59C159E7153A}" srcOrd="0" destOrd="0" presId="urn:microsoft.com/office/officeart/2005/8/layout/vList5"/>
    <dgm:cxn modelId="{36EE87B3-4989-424B-ABB4-7300EDD8BB5C}" srcId="{BDE7EF55-1C48-441E-BFD6-50681B445A4B}" destId="{9967E33D-478C-463D-8708-E029D98F1E53}" srcOrd="0" destOrd="0" parTransId="{8F303F56-A56C-4E84-BD1C-BC54393FBAB1}" sibTransId="{0827A909-042C-422A-B50D-729ADA524D98}"/>
    <dgm:cxn modelId="{667733BB-CEC0-4B21-A4C9-9F15D0363005}" type="presOf" srcId="{4F9C76B9-0243-4F1E-8EEC-4599B248FEC7}" destId="{0320AA61-40F4-4FA8-9B93-6912B9982B26}" srcOrd="0" destOrd="0" presId="urn:microsoft.com/office/officeart/2005/8/layout/vList5"/>
    <dgm:cxn modelId="{5F483EBC-4B19-4A09-828A-72B03BFB74E7}" srcId="{BDE7EF55-1C48-441E-BFD6-50681B445A4B}" destId="{C10133DE-994E-45D9-BB96-A6C6FDD20D92}" srcOrd="1" destOrd="0" parTransId="{700D073D-8A3C-4E56-84A9-38B21DA22A34}" sibTransId="{A16E75DF-CEFD-49D8-AACF-969AD0FBF2F6}"/>
    <dgm:cxn modelId="{646202E6-DC13-491B-9F4F-B6B83D583030}" type="presOf" srcId="{7BA5F10A-1597-4554-997F-0C04F67532EF}" destId="{AE3B0F41-FFB9-4058-A98B-CE6A0A9DDF16}" srcOrd="0" destOrd="0" presId="urn:microsoft.com/office/officeart/2005/8/layout/vList5"/>
    <dgm:cxn modelId="{622FF0E6-EAFC-4597-8478-B14C45208D83}" type="presOf" srcId="{8E469766-FDF8-420F-B3CB-06687742C7BA}" destId="{2A5ECE60-A006-46D2-B1DE-683BD5D6BB1C}" srcOrd="0" destOrd="0" presId="urn:microsoft.com/office/officeart/2005/8/layout/vList5"/>
    <dgm:cxn modelId="{1A53BAF1-3FA6-47C1-B665-A919F9621E08}" srcId="{8E469766-FDF8-420F-B3CB-06687742C7BA}" destId="{609BE7EA-697E-498A-B8DB-E3789949A597}" srcOrd="1" destOrd="0" parTransId="{5E693BAE-0945-44F4-894B-3A6A388543E7}" sibTransId="{772ED724-FA9D-41BD-A928-24318D305A0F}"/>
    <dgm:cxn modelId="{318E98F9-368C-43ED-8A41-AC5F87E668E5}" srcId="{609BE7EA-697E-498A-B8DB-E3789949A597}" destId="{511F6A99-56F8-4173-A5A1-11B9D446918A}" srcOrd="1" destOrd="0" parTransId="{EFA89A7D-CC06-45AF-BD82-2D08B2F2F906}" sibTransId="{14E21F71-2B5F-47F9-8920-C4BC13D1CD69}"/>
    <dgm:cxn modelId="{84883ED5-07CB-4076-B9C8-1CC2E0D977FD}" type="presParOf" srcId="{2A5ECE60-A006-46D2-B1DE-683BD5D6BB1C}" destId="{B5A79C30-8F67-4DAD-A7EB-AEA7B46EC490}" srcOrd="0" destOrd="0" presId="urn:microsoft.com/office/officeart/2005/8/layout/vList5"/>
    <dgm:cxn modelId="{B483135E-AEDC-4572-AC1B-AC24FE90ED67}" type="presParOf" srcId="{B5A79C30-8F67-4DAD-A7EB-AEA7B46EC490}" destId="{AE3B0F41-FFB9-4058-A98B-CE6A0A9DDF16}" srcOrd="0" destOrd="0" presId="urn:microsoft.com/office/officeart/2005/8/layout/vList5"/>
    <dgm:cxn modelId="{4AC610D5-6CEA-4BA6-8D2B-EAF0BDA8A8D2}" type="presParOf" srcId="{B5A79C30-8F67-4DAD-A7EB-AEA7B46EC490}" destId="{6A60417A-DCE9-4B82-BD27-32FD3C4FDAE9}" srcOrd="1" destOrd="0" presId="urn:microsoft.com/office/officeart/2005/8/layout/vList5"/>
    <dgm:cxn modelId="{683C3C5A-8899-498D-B8AB-73894243CF81}" type="presParOf" srcId="{2A5ECE60-A006-46D2-B1DE-683BD5D6BB1C}" destId="{FD4C3EAC-1863-44E3-93D3-97451C642029}" srcOrd="1" destOrd="0" presId="urn:microsoft.com/office/officeart/2005/8/layout/vList5"/>
    <dgm:cxn modelId="{1168B23D-4D25-41CF-8916-887AAAC6CE5F}" type="presParOf" srcId="{2A5ECE60-A006-46D2-B1DE-683BD5D6BB1C}" destId="{511EA883-F1C2-4ED4-A3EE-FCE77CBB925E}" srcOrd="2" destOrd="0" presId="urn:microsoft.com/office/officeart/2005/8/layout/vList5"/>
    <dgm:cxn modelId="{40C2488E-6812-42AF-96CD-3C9A27E25253}" type="presParOf" srcId="{511EA883-F1C2-4ED4-A3EE-FCE77CBB925E}" destId="{5CBFED1D-0B6A-4F3A-8383-471E3E81C24A}" srcOrd="0" destOrd="0" presId="urn:microsoft.com/office/officeart/2005/8/layout/vList5"/>
    <dgm:cxn modelId="{A09A5D64-7D13-4DEB-8441-75754B898C2C}" type="presParOf" srcId="{511EA883-F1C2-4ED4-A3EE-FCE77CBB925E}" destId="{DA31594D-864A-4205-ADB0-1B6F4EEF0C45}" srcOrd="1" destOrd="0" presId="urn:microsoft.com/office/officeart/2005/8/layout/vList5"/>
    <dgm:cxn modelId="{DE2335F7-6C97-43B1-9D91-47C8C7837CA4}" type="presParOf" srcId="{2A5ECE60-A006-46D2-B1DE-683BD5D6BB1C}" destId="{6DFD9AAE-CAEC-477C-85FA-7F9C91F9E8C6}" srcOrd="3" destOrd="0" presId="urn:microsoft.com/office/officeart/2005/8/layout/vList5"/>
    <dgm:cxn modelId="{D76277E2-6F14-404A-B2AF-0F03A2E845DF}" type="presParOf" srcId="{2A5ECE60-A006-46D2-B1DE-683BD5D6BB1C}" destId="{FD6D1482-3770-447B-8861-F0BBAEB72B77}" srcOrd="4" destOrd="0" presId="urn:microsoft.com/office/officeart/2005/8/layout/vList5"/>
    <dgm:cxn modelId="{319E6F35-D4DF-478C-B3E1-0E08E1E57E15}" type="presParOf" srcId="{FD6D1482-3770-447B-8861-F0BBAEB72B77}" destId="{0320AA61-40F4-4FA8-9B93-6912B9982B26}" srcOrd="0" destOrd="0" presId="urn:microsoft.com/office/officeart/2005/8/layout/vList5"/>
    <dgm:cxn modelId="{858ED82B-8337-412B-BA48-8BE30B93A807}" type="presParOf" srcId="{FD6D1482-3770-447B-8861-F0BBAEB72B77}" destId="{9668CB6C-2443-4D3C-B87A-AFE05F2E85D3}" srcOrd="1" destOrd="0" presId="urn:microsoft.com/office/officeart/2005/8/layout/vList5"/>
    <dgm:cxn modelId="{C761DD6A-B8BA-4644-88B7-772EB30AD82A}" type="presParOf" srcId="{2A5ECE60-A006-46D2-B1DE-683BD5D6BB1C}" destId="{486D4C10-374C-45CA-8F21-38847CA8865C}" srcOrd="5" destOrd="0" presId="urn:microsoft.com/office/officeart/2005/8/layout/vList5"/>
    <dgm:cxn modelId="{672FB7B6-82E7-4553-B845-56F0FDF38917}" type="presParOf" srcId="{2A5ECE60-A006-46D2-B1DE-683BD5D6BB1C}" destId="{E65F8D7F-B7B1-403B-88B8-E16778BFFE0B}" srcOrd="6" destOrd="0" presId="urn:microsoft.com/office/officeart/2005/8/layout/vList5"/>
    <dgm:cxn modelId="{50415E66-EC36-4C7E-B2D8-8889CADEA652}" type="presParOf" srcId="{E65F8D7F-B7B1-403B-88B8-E16778BFFE0B}" destId="{7A534DE3-2A0B-4BBA-89B0-59C159E7153A}" srcOrd="0" destOrd="0" presId="urn:microsoft.com/office/officeart/2005/8/layout/vList5"/>
    <dgm:cxn modelId="{DBC587DF-F4A8-4D63-83D4-0283D87DFC58}" type="presParOf" srcId="{E65F8D7F-B7B1-403B-88B8-E16778BFFE0B}" destId="{5BA5FF92-1AF6-4F9F-A50D-5B19304CFB92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106685D1-CF31-4FFA-82D8-34855357CA40}" type="doc">
      <dgm:prSet loTypeId="urn:microsoft.com/office/officeart/2005/8/layout/chevron1" loCatId="process" qsTypeId="urn:microsoft.com/office/officeart/2005/8/quickstyle/simple1" qsCatId="simple" csTypeId="urn:microsoft.com/office/officeart/2005/8/colors/accent1_3" csCatId="accent1" phldr="1"/>
      <dgm:spPr/>
      <dgm:t>
        <a:bodyPr/>
        <a:lstStyle/>
        <a:p>
          <a:endParaRPr lang="en-US"/>
        </a:p>
      </dgm:t>
    </dgm:pt>
    <dgm:pt modelId="{DB3BDEC1-D873-4728-9DE9-C889714905DD}">
      <dgm:prSet phldrT="[Text]" custT="1"/>
      <dgm:spPr/>
      <dgm:t>
        <a:bodyPr/>
        <a:lstStyle/>
        <a:p>
          <a:pPr algn="ctr"/>
          <a:r>
            <a:rPr lang="en-US" sz="1600" b="1"/>
            <a:t>Visit PCP/Specialist </a:t>
          </a:r>
        </a:p>
      </dgm:t>
    </dgm:pt>
    <dgm:pt modelId="{0531D146-DDE9-4F13-94A4-3D035C2AEBD3}" type="parTrans" cxnId="{CC35A6C5-DD45-4F8F-A437-1F21146B6ADD}">
      <dgm:prSet/>
      <dgm:spPr/>
      <dgm:t>
        <a:bodyPr/>
        <a:lstStyle/>
        <a:p>
          <a:endParaRPr lang="en-US"/>
        </a:p>
      </dgm:t>
    </dgm:pt>
    <dgm:pt modelId="{394A2A23-F27B-4A2A-9E26-EC4875082607}" type="sibTrans" cxnId="{CC35A6C5-DD45-4F8F-A437-1F21146B6ADD}">
      <dgm:prSet/>
      <dgm:spPr/>
      <dgm:t>
        <a:bodyPr/>
        <a:lstStyle/>
        <a:p>
          <a:endParaRPr lang="en-US"/>
        </a:p>
      </dgm:t>
    </dgm:pt>
    <dgm:pt modelId="{EAC56248-24BB-4400-A0A9-4EF412E68013}">
      <dgm:prSet phldrT="[Text]" custT="1"/>
      <dgm:spPr/>
      <dgm:t>
        <a:bodyPr/>
        <a:lstStyle/>
        <a:p>
          <a:pPr algn="ctr"/>
          <a:r>
            <a:rPr lang="en-US" sz="1600" b="1"/>
            <a:t>After Appointment</a:t>
          </a:r>
        </a:p>
      </dgm:t>
    </dgm:pt>
    <dgm:pt modelId="{2CEE09E8-5899-4381-AA77-805D7A2991E6}" type="parTrans" cxnId="{840F83CF-BAD5-4599-B0BD-7BFF7ED8B623}">
      <dgm:prSet/>
      <dgm:spPr/>
      <dgm:t>
        <a:bodyPr/>
        <a:lstStyle/>
        <a:p>
          <a:endParaRPr lang="en-US"/>
        </a:p>
      </dgm:t>
    </dgm:pt>
    <dgm:pt modelId="{920D06CF-DBBE-45FB-8F63-0A5C304AC025}" type="sibTrans" cxnId="{840F83CF-BAD5-4599-B0BD-7BFF7ED8B623}">
      <dgm:prSet/>
      <dgm:spPr/>
      <dgm:t>
        <a:bodyPr/>
        <a:lstStyle/>
        <a:p>
          <a:endParaRPr lang="en-US"/>
        </a:p>
      </dgm:t>
    </dgm:pt>
    <dgm:pt modelId="{C910BAE0-9614-4AD2-8C5C-6FE523151D26}">
      <dgm:prSet phldrT="[Text]" custT="1"/>
      <dgm:spPr/>
      <dgm:t>
        <a:bodyPr/>
        <a:lstStyle/>
        <a:p>
          <a:pPr algn="l"/>
          <a:r>
            <a:rPr lang="en-US" sz="1400"/>
            <a:t>Provider submits MC claim to HPHC for processing </a:t>
          </a:r>
        </a:p>
      </dgm:t>
    </dgm:pt>
    <dgm:pt modelId="{920233E6-7BE5-4448-82B8-D34A49D8AB46}" type="parTrans" cxnId="{7D04D81B-1989-40F2-9209-B963E7B7C6A4}">
      <dgm:prSet/>
      <dgm:spPr/>
      <dgm:t>
        <a:bodyPr/>
        <a:lstStyle/>
        <a:p>
          <a:endParaRPr lang="en-US"/>
        </a:p>
      </dgm:t>
    </dgm:pt>
    <dgm:pt modelId="{E028020B-A8A7-4022-B981-17E357CC2120}" type="sibTrans" cxnId="{7D04D81B-1989-40F2-9209-B963E7B7C6A4}">
      <dgm:prSet/>
      <dgm:spPr/>
      <dgm:t>
        <a:bodyPr/>
        <a:lstStyle/>
        <a:p>
          <a:endParaRPr lang="en-US"/>
        </a:p>
      </dgm:t>
    </dgm:pt>
    <dgm:pt modelId="{029DD424-8327-4F85-8315-F2C24D1FA701}">
      <dgm:prSet phldrT="[Text]" custT="1"/>
      <dgm:spPr/>
      <dgm:t>
        <a:bodyPr/>
        <a:lstStyle/>
        <a:p>
          <a:pPr algn="ctr"/>
          <a:r>
            <a:rPr lang="en-US" sz="1800" b="1"/>
            <a:t>Claims Paid</a:t>
          </a:r>
        </a:p>
      </dgm:t>
    </dgm:pt>
    <dgm:pt modelId="{FCB14889-E592-4610-9770-2FD32866509C}" type="parTrans" cxnId="{8203AD0D-EF21-45C8-A3BC-70FFF6A3DA87}">
      <dgm:prSet/>
      <dgm:spPr/>
      <dgm:t>
        <a:bodyPr/>
        <a:lstStyle/>
        <a:p>
          <a:endParaRPr lang="en-US"/>
        </a:p>
      </dgm:t>
    </dgm:pt>
    <dgm:pt modelId="{A0143A8E-CAD5-48E7-AEC8-BDE58700D408}" type="sibTrans" cxnId="{8203AD0D-EF21-45C8-A3BC-70FFF6A3DA87}">
      <dgm:prSet/>
      <dgm:spPr/>
      <dgm:t>
        <a:bodyPr/>
        <a:lstStyle/>
        <a:p>
          <a:endParaRPr lang="en-US"/>
        </a:p>
      </dgm:t>
    </dgm:pt>
    <dgm:pt modelId="{382D3C45-A518-47CA-B9DF-923AE26E51E8}">
      <dgm:prSet phldrT="[Text]" custT="1"/>
      <dgm:spPr/>
      <dgm:t>
        <a:bodyPr/>
        <a:lstStyle/>
        <a:p>
          <a:pPr algn="l"/>
          <a:r>
            <a:rPr lang="en-US" sz="1400"/>
            <a:t>HP processes the MC claim(s)</a:t>
          </a:r>
        </a:p>
      </dgm:t>
    </dgm:pt>
    <dgm:pt modelId="{8BD9EDEE-9FB7-4CE5-A539-83D7E8E4B440}" type="parTrans" cxnId="{CAF4A1FD-FF52-445E-9A46-400F6FF48E96}">
      <dgm:prSet/>
      <dgm:spPr/>
      <dgm:t>
        <a:bodyPr/>
        <a:lstStyle/>
        <a:p>
          <a:endParaRPr lang="en-US"/>
        </a:p>
      </dgm:t>
    </dgm:pt>
    <dgm:pt modelId="{EACF5343-D28A-4593-959F-33F109CF3C2D}" type="sibTrans" cxnId="{CAF4A1FD-FF52-445E-9A46-400F6FF48E96}">
      <dgm:prSet/>
      <dgm:spPr/>
      <dgm:t>
        <a:bodyPr/>
        <a:lstStyle/>
        <a:p>
          <a:endParaRPr lang="en-US"/>
        </a:p>
      </dgm:t>
    </dgm:pt>
    <dgm:pt modelId="{734714DD-1CE4-4950-8A99-06BF40670210}">
      <dgm:prSet phldrT="[Text]" custT="1"/>
      <dgm:spPr/>
      <dgm:t>
        <a:bodyPr/>
        <a:lstStyle/>
        <a:p>
          <a:pPr algn="ctr"/>
          <a:r>
            <a:rPr lang="en-US" sz="1800" b="1"/>
            <a:t>Provider Billing/Invoice</a:t>
          </a:r>
        </a:p>
      </dgm:t>
    </dgm:pt>
    <dgm:pt modelId="{76B2BB65-E6B4-4E6D-9170-4B2CAF2D6D62}" type="parTrans" cxnId="{17310D35-D0A0-477F-83CF-9C93100B74CB}">
      <dgm:prSet/>
      <dgm:spPr/>
      <dgm:t>
        <a:bodyPr/>
        <a:lstStyle/>
        <a:p>
          <a:endParaRPr lang="en-US"/>
        </a:p>
      </dgm:t>
    </dgm:pt>
    <dgm:pt modelId="{666EA466-1946-463A-947A-C325C8E45C35}" type="sibTrans" cxnId="{17310D35-D0A0-477F-83CF-9C93100B74CB}">
      <dgm:prSet/>
      <dgm:spPr/>
      <dgm:t>
        <a:bodyPr/>
        <a:lstStyle/>
        <a:p>
          <a:endParaRPr lang="en-US"/>
        </a:p>
      </dgm:t>
    </dgm:pt>
    <dgm:pt modelId="{6D761E09-6683-4E3F-A72C-8715B58BA637}">
      <dgm:prSet phldrT="[Text]" custT="1"/>
      <dgm:spPr/>
      <dgm:t>
        <a:bodyPr/>
        <a:lstStyle/>
        <a:p>
          <a:pPr algn="ctr"/>
          <a:r>
            <a:rPr lang="en-US" sz="1800" b="1"/>
            <a:t>Member Payment</a:t>
          </a:r>
        </a:p>
      </dgm:t>
    </dgm:pt>
    <dgm:pt modelId="{AF8A6C7C-C58B-48CF-AB74-9447D098650F}" type="parTrans" cxnId="{DD83AACF-7F52-4676-9FF2-14D7141D8535}">
      <dgm:prSet/>
      <dgm:spPr/>
      <dgm:t>
        <a:bodyPr/>
        <a:lstStyle/>
        <a:p>
          <a:endParaRPr lang="en-US"/>
        </a:p>
      </dgm:t>
    </dgm:pt>
    <dgm:pt modelId="{DDEDE8A2-0194-4DB2-9DA0-78F024FCE5A7}" type="sibTrans" cxnId="{DD83AACF-7F52-4676-9FF2-14D7141D8535}">
      <dgm:prSet/>
      <dgm:spPr/>
      <dgm:t>
        <a:bodyPr/>
        <a:lstStyle/>
        <a:p>
          <a:endParaRPr lang="en-US"/>
        </a:p>
      </dgm:t>
    </dgm:pt>
    <dgm:pt modelId="{53BA1506-5F04-455E-BEEB-8A45CFC64BDF}">
      <dgm:prSet phldrT="[Text]"/>
      <dgm:spPr/>
      <dgm:t>
        <a:bodyPr/>
        <a:lstStyle/>
        <a:p>
          <a:pPr algn="l"/>
          <a:endParaRPr lang="en-US" sz="700"/>
        </a:p>
      </dgm:t>
    </dgm:pt>
    <dgm:pt modelId="{6959651C-1347-4E4D-A4E2-C13E9F68DCC6}" type="parTrans" cxnId="{CD6FB4C4-F0F2-4674-9097-7F447CAD5EE9}">
      <dgm:prSet/>
      <dgm:spPr/>
      <dgm:t>
        <a:bodyPr/>
        <a:lstStyle/>
        <a:p>
          <a:endParaRPr lang="en-US"/>
        </a:p>
      </dgm:t>
    </dgm:pt>
    <dgm:pt modelId="{00C56254-3FDF-4773-BE5F-AF5AF5958665}" type="sibTrans" cxnId="{CD6FB4C4-F0F2-4674-9097-7F447CAD5EE9}">
      <dgm:prSet/>
      <dgm:spPr/>
      <dgm:t>
        <a:bodyPr/>
        <a:lstStyle/>
        <a:p>
          <a:endParaRPr lang="en-US"/>
        </a:p>
      </dgm:t>
    </dgm:pt>
    <dgm:pt modelId="{0B5855D2-47A9-4ECD-855F-88D2637C613A}">
      <dgm:prSet phldrT="[Text]" custT="1"/>
      <dgm:spPr/>
      <dgm:t>
        <a:bodyPr/>
        <a:lstStyle/>
        <a:p>
          <a:pPr algn="l"/>
          <a:r>
            <a:rPr lang="en-US" sz="1400"/>
            <a:t>You receive Medical Care (MC)</a:t>
          </a:r>
        </a:p>
      </dgm:t>
    </dgm:pt>
    <dgm:pt modelId="{BF5203F3-F7FC-48AE-A2DD-C950F96D8E8A}" type="parTrans" cxnId="{454EB7D4-1DCD-4DDE-AF49-7AA07B671FF0}">
      <dgm:prSet/>
      <dgm:spPr/>
      <dgm:t>
        <a:bodyPr/>
        <a:lstStyle/>
        <a:p>
          <a:endParaRPr lang="en-US"/>
        </a:p>
      </dgm:t>
    </dgm:pt>
    <dgm:pt modelId="{BB9EE1D3-8326-4172-9FF5-4D91DD1A90B8}" type="sibTrans" cxnId="{454EB7D4-1DCD-4DDE-AF49-7AA07B671FF0}">
      <dgm:prSet/>
      <dgm:spPr/>
      <dgm:t>
        <a:bodyPr/>
        <a:lstStyle/>
        <a:p>
          <a:endParaRPr lang="en-US"/>
        </a:p>
      </dgm:t>
    </dgm:pt>
    <dgm:pt modelId="{BF0F83A2-946B-4739-A53F-524BA632661D}">
      <dgm:prSet phldrT="[Text]" custT="1"/>
      <dgm:spPr/>
      <dgm:t>
        <a:bodyPr/>
        <a:lstStyle/>
        <a:p>
          <a:pPr algn="l"/>
          <a:r>
            <a:rPr lang="en-US" sz="1400"/>
            <a:t>A predetermined, negotiated rate is applied to the covered benefit. </a:t>
          </a:r>
        </a:p>
      </dgm:t>
    </dgm:pt>
    <dgm:pt modelId="{EF07F7BF-4AA1-4FB7-8838-190D95226DAB}" type="parTrans" cxnId="{9A3E7F01-2999-4F79-BDE6-AAEAC2CCB148}">
      <dgm:prSet/>
      <dgm:spPr/>
      <dgm:t>
        <a:bodyPr/>
        <a:lstStyle/>
        <a:p>
          <a:endParaRPr lang="en-US"/>
        </a:p>
      </dgm:t>
    </dgm:pt>
    <dgm:pt modelId="{39977CB3-2FBC-43F8-8A6D-E7EA71A102BB}" type="sibTrans" cxnId="{9A3E7F01-2999-4F79-BDE6-AAEAC2CCB148}">
      <dgm:prSet/>
      <dgm:spPr/>
      <dgm:t>
        <a:bodyPr/>
        <a:lstStyle/>
        <a:p>
          <a:endParaRPr lang="en-US"/>
        </a:p>
      </dgm:t>
    </dgm:pt>
    <dgm:pt modelId="{96A6764A-3289-4360-B23B-6A556E38A210}">
      <dgm:prSet phldrT="[Text]" custT="1"/>
      <dgm:spPr/>
      <dgm:t>
        <a:bodyPr/>
        <a:lstStyle/>
        <a:p>
          <a:pPr algn="l"/>
          <a:r>
            <a:rPr lang="en-US" sz="1400"/>
            <a:t>Your remaining deductible/coinsurance responsibility is identified and sent to your Provider.</a:t>
          </a:r>
        </a:p>
      </dgm:t>
    </dgm:pt>
    <dgm:pt modelId="{52B3BA5F-3B0A-4866-BB5B-ADA274943944}" type="parTrans" cxnId="{3FACF684-45B7-4ABE-BEC0-9877DEDB0929}">
      <dgm:prSet/>
      <dgm:spPr/>
      <dgm:t>
        <a:bodyPr/>
        <a:lstStyle/>
        <a:p>
          <a:endParaRPr lang="en-US"/>
        </a:p>
      </dgm:t>
    </dgm:pt>
    <dgm:pt modelId="{FE033DA6-7226-42B5-8E57-4FD3E64D5A04}" type="sibTrans" cxnId="{3FACF684-45B7-4ABE-BEC0-9877DEDB0929}">
      <dgm:prSet/>
      <dgm:spPr/>
      <dgm:t>
        <a:bodyPr/>
        <a:lstStyle/>
        <a:p>
          <a:endParaRPr lang="en-US"/>
        </a:p>
      </dgm:t>
    </dgm:pt>
    <dgm:pt modelId="{A15F65A4-A8C3-478F-B42C-BF32E745DFE4}">
      <dgm:prSet phldrT="[Text]" custT="1"/>
      <dgm:spPr/>
      <dgm:t>
        <a:bodyPr/>
        <a:lstStyle/>
        <a:p>
          <a:pPr algn="l"/>
          <a:r>
            <a:rPr lang="en-US" sz="1400"/>
            <a:t>No payment at time of visit</a:t>
          </a:r>
        </a:p>
      </dgm:t>
    </dgm:pt>
    <dgm:pt modelId="{EB7095C7-0EF5-46A3-BD08-188D9A5ECA23}" type="parTrans" cxnId="{E1346AB9-DDE0-45F9-8C82-0F418F8C6991}">
      <dgm:prSet/>
      <dgm:spPr/>
      <dgm:t>
        <a:bodyPr/>
        <a:lstStyle/>
        <a:p>
          <a:endParaRPr lang="en-US"/>
        </a:p>
      </dgm:t>
    </dgm:pt>
    <dgm:pt modelId="{87567B7D-BCF9-4B3A-A28A-835AE54E48CF}" type="sibTrans" cxnId="{E1346AB9-DDE0-45F9-8C82-0F418F8C6991}">
      <dgm:prSet/>
      <dgm:spPr/>
      <dgm:t>
        <a:bodyPr/>
        <a:lstStyle/>
        <a:p>
          <a:endParaRPr lang="en-US"/>
        </a:p>
      </dgm:t>
    </dgm:pt>
    <dgm:pt modelId="{3893EB6B-F853-4080-9FAF-4D61F100C338}">
      <dgm:prSet phldrT="[Text]" custT="1"/>
      <dgm:spPr/>
      <dgm:t>
        <a:bodyPr/>
        <a:lstStyle/>
        <a:p>
          <a:pPr algn="l"/>
          <a:r>
            <a:rPr lang="en-US" sz="1400"/>
            <a:t>Provider bills you for the service based on your remaining deductible/coinsurance responsibility.</a:t>
          </a:r>
        </a:p>
      </dgm:t>
    </dgm:pt>
    <dgm:pt modelId="{1CF2B2D3-495D-454C-8497-EB1CAFDFBF13}" type="parTrans" cxnId="{1EE102A3-1077-4A3D-B92A-097D20C24F64}">
      <dgm:prSet/>
      <dgm:spPr/>
      <dgm:t>
        <a:bodyPr/>
        <a:lstStyle/>
        <a:p>
          <a:endParaRPr lang="en-US"/>
        </a:p>
      </dgm:t>
    </dgm:pt>
    <dgm:pt modelId="{CB9E526F-1055-4972-91E8-0629E9799187}" type="sibTrans" cxnId="{1EE102A3-1077-4A3D-B92A-097D20C24F64}">
      <dgm:prSet/>
      <dgm:spPr/>
      <dgm:t>
        <a:bodyPr/>
        <a:lstStyle/>
        <a:p>
          <a:endParaRPr lang="en-US"/>
        </a:p>
      </dgm:t>
    </dgm:pt>
    <dgm:pt modelId="{3046F2B0-3752-4B5F-819E-B1DBC8913DE1}">
      <dgm:prSet phldrT="[Text]" custT="1"/>
      <dgm:spPr/>
      <dgm:t>
        <a:bodyPr/>
        <a:lstStyle/>
        <a:p>
          <a:pPr algn="l"/>
          <a:r>
            <a:rPr lang="en-US" sz="1400"/>
            <a:t>Member pays the provider directly</a:t>
          </a:r>
        </a:p>
      </dgm:t>
    </dgm:pt>
    <dgm:pt modelId="{C647507B-6D8F-4864-897F-89E772472BDA}" type="parTrans" cxnId="{3064449F-F2A9-4F59-90DC-B53D7E04E63E}">
      <dgm:prSet/>
      <dgm:spPr/>
      <dgm:t>
        <a:bodyPr/>
        <a:lstStyle/>
        <a:p>
          <a:endParaRPr lang="en-US"/>
        </a:p>
      </dgm:t>
    </dgm:pt>
    <dgm:pt modelId="{603AC85C-BA54-4102-9B15-1957F0CB68F2}" type="sibTrans" cxnId="{3064449F-F2A9-4F59-90DC-B53D7E04E63E}">
      <dgm:prSet/>
      <dgm:spPr/>
      <dgm:t>
        <a:bodyPr/>
        <a:lstStyle/>
        <a:p>
          <a:endParaRPr lang="en-US"/>
        </a:p>
      </dgm:t>
    </dgm:pt>
    <dgm:pt modelId="{E211879E-2730-4C00-B96E-32A8F63721ED}">
      <dgm:prSet phldrT="[Text]" custT="1"/>
      <dgm:spPr/>
      <dgm:t>
        <a:bodyPr/>
        <a:lstStyle/>
        <a:p>
          <a:pPr algn="l"/>
          <a:r>
            <a:rPr lang="en-US" sz="1400"/>
            <a:t>Using the Benefit Strategies Card - NHIT, District, and/or FSA Funds</a:t>
          </a:r>
        </a:p>
      </dgm:t>
    </dgm:pt>
    <dgm:pt modelId="{A0A69EAB-4F0C-4A4B-AB2B-380BF23D8B36}" type="parTrans" cxnId="{BFF4F0AC-9103-4467-88FD-2D5F41940237}">
      <dgm:prSet/>
      <dgm:spPr/>
      <dgm:t>
        <a:bodyPr/>
        <a:lstStyle/>
        <a:p>
          <a:endParaRPr lang="en-US"/>
        </a:p>
      </dgm:t>
    </dgm:pt>
    <dgm:pt modelId="{CA7BEFD8-28F0-4F37-A7B6-24548A74107F}" type="sibTrans" cxnId="{BFF4F0AC-9103-4467-88FD-2D5F41940237}">
      <dgm:prSet/>
      <dgm:spPr/>
      <dgm:t>
        <a:bodyPr/>
        <a:lstStyle/>
        <a:p>
          <a:endParaRPr lang="en-US"/>
        </a:p>
      </dgm:t>
    </dgm:pt>
    <dgm:pt modelId="{5A1526B2-1415-4EE8-B2C3-D58883E72040}">
      <dgm:prSet phldrT="[Text]" custT="1"/>
      <dgm:spPr/>
      <dgm:t>
        <a:bodyPr/>
        <a:lstStyle/>
        <a:p>
          <a:pPr algn="l"/>
          <a:r>
            <a:rPr lang="en-US" sz="1200" i="1"/>
            <a:t>If the service is not a covered benefit, the member is responsible for covering the full cost determined by the provider.  </a:t>
          </a:r>
        </a:p>
      </dgm:t>
    </dgm:pt>
    <dgm:pt modelId="{70544384-1DE6-44CE-BD3E-77341C4A4764}" type="parTrans" cxnId="{4572DFFA-2CC9-44E6-B35F-ED2E2B7F4D4E}">
      <dgm:prSet/>
      <dgm:spPr/>
      <dgm:t>
        <a:bodyPr/>
        <a:lstStyle/>
        <a:p>
          <a:endParaRPr lang="en-US"/>
        </a:p>
      </dgm:t>
    </dgm:pt>
    <dgm:pt modelId="{3595688D-7CDE-4765-A43D-1E0EAD012188}" type="sibTrans" cxnId="{4572DFFA-2CC9-44E6-B35F-ED2E2B7F4D4E}">
      <dgm:prSet/>
      <dgm:spPr/>
      <dgm:t>
        <a:bodyPr/>
        <a:lstStyle/>
        <a:p>
          <a:endParaRPr lang="en-US"/>
        </a:p>
      </dgm:t>
    </dgm:pt>
    <dgm:pt modelId="{DB75DB91-59C6-4489-8899-EE91B3625870}">
      <dgm:prSet custT="1"/>
      <dgm:spPr/>
      <dgm:t>
        <a:bodyPr/>
        <a:lstStyle/>
        <a:p>
          <a:pPr algn="l"/>
          <a:r>
            <a:rPr lang="en-US" sz="1400"/>
            <a:t>If funds are not available, member is responsible for payment out of their own pocket until the out-of-pocket maximum has been met.  </a:t>
          </a:r>
        </a:p>
      </dgm:t>
    </dgm:pt>
    <dgm:pt modelId="{3C42AA3A-502A-4ECD-910B-7C0F857907FD}" type="parTrans" cxnId="{B94F5F42-BE5B-4368-9F03-EB692CA5E0E4}">
      <dgm:prSet/>
      <dgm:spPr/>
      <dgm:t>
        <a:bodyPr/>
        <a:lstStyle/>
        <a:p>
          <a:endParaRPr lang="en-US"/>
        </a:p>
      </dgm:t>
    </dgm:pt>
    <dgm:pt modelId="{DF69940B-5507-4D0F-9F66-821091E5491C}" type="sibTrans" cxnId="{B94F5F42-BE5B-4368-9F03-EB692CA5E0E4}">
      <dgm:prSet/>
      <dgm:spPr/>
      <dgm:t>
        <a:bodyPr/>
        <a:lstStyle/>
        <a:p>
          <a:endParaRPr lang="en-US"/>
        </a:p>
      </dgm:t>
    </dgm:pt>
    <dgm:pt modelId="{24F344DF-88C5-4136-9DC4-98E42C32D6B6}" type="pres">
      <dgm:prSet presAssocID="{106685D1-CF31-4FFA-82D8-34855357CA40}" presName="Name0" presStyleCnt="0">
        <dgm:presLayoutVars>
          <dgm:dir/>
          <dgm:animLvl val="lvl"/>
          <dgm:resizeHandles val="exact"/>
        </dgm:presLayoutVars>
      </dgm:prSet>
      <dgm:spPr/>
    </dgm:pt>
    <dgm:pt modelId="{BF8B7404-DB08-4FCA-9F56-9D75FD17C11A}" type="pres">
      <dgm:prSet presAssocID="{DB3BDEC1-D873-4728-9DE9-C889714905DD}" presName="composite" presStyleCnt="0"/>
      <dgm:spPr/>
    </dgm:pt>
    <dgm:pt modelId="{E8BC31E1-1359-4B1B-95FD-4B10A510E75A}" type="pres">
      <dgm:prSet presAssocID="{DB3BDEC1-D873-4728-9DE9-C889714905DD}" presName="parTx" presStyleLbl="node1" presStyleIdx="0" presStyleCnt="5">
        <dgm:presLayoutVars>
          <dgm:chMax val="0"/>
          <dgm:chPref val="0"/>
          <dgm:bulletEnabled val="1"/>
        </dgm:presLayoutVars>
      </dgm:prSet>
      <dgm:spPr/>
    </dgm:pt>
    <dgm:pt modelId="{7091A6E1-702D-4A16-B735-871370D5732D}" type="pres">
      <dgm:prSet presAssocID="{DB3BDEC1-D873-4728-9DE9-C889714905DD}" presName="desTx" presStyleLbl="revTx" presStyleIdx="0" presStyleCnt="5">
        <dgm:presLayoutVars>
          <dgm:bulletEnabled val="1"/>
        </dgm:presLayoutVars>
      </dgm:prSet>
      <dgm:spPr/>
    </dgm:pt>
    <dgm:pt modelId="{57693695-6A78-4689-B105-F1BBF614C855}" type="pres">
      <dgm:prSet presAssocID="{394A2A23-F27B-4A2A-9E26-EC4875082607}" presName="space" presStyleCnt="0"/>
      <dgm:spPr/>
    </dgm:pt>
    <dgm:pt modelId="{CCB73D55-0282-4142-8178-F116693B072F}" type="pres">
      <dgm:prSet presAssocID="{EAC56248-24BB-4400-A0A9-4EF412E68013}" presName="composite" presStyleCnt="0"/>
      <dgm:spPr/>
    </dgm:pt>
    <dgm:pt modelId="{466896B3-3B37-40F8-BD5C-7BDCBA228D00}" type="pres">
      <dgm:prSet presAssocID="{EAC56248-24BB-4400-A0A9-4EF412E68013}" presName="parTx" presStyleLbl="node1" presStyleIdx="1" presStyleCnt="5">
        <dgm:presLayoutVars>
          <dgm:chMax val="0"/>
          <dgm:chPref val="0"/>
          <dgm:bulletEnabled val="1"/>
        </dgm:presLayoutVars>
      </dgm:prSet>
      <dgm:spPr/>
    </dgm:pt>
    <dgm:pt modelId="{AA64261F-EAAF-4D93-9D28-828A16689443}" type="pres">
      <dgm:prSet presAssocID="{EAC56248-24BB-4400-A0A9-4EF412E68013}" presName="desTx" presStyleLbl="revTx" presStyleIdx="1" presStyleCnt="5">
        <dgm:presLayoutVars>
          <dgm:bulletEnabled val="1"/>
        </dgm:presLayoutVars>
      </dgm:prSet>
      <dgm:spPr/>
    </dgm:pt>
    <dgm:pt modelId="{39FA3300-3491-4061-9F87-28BAF11233F2}" type="pres">
      <dgm:prSet presAssocID="{920D06CF-DBBE-45FB-8F63-0A5C304AC025}" presName="space" presStyleCnt="0"/>
      <dgm:spPr/>
    </dgm:pt>
    <dgm:pt modelId="{AFABDD93-25BB-4D71-91E8-61475B944000}" type="pres">
      <dgm:prSet presAssocID="{029DD424-8327-4F85-8315-F2C24D1FA701}" presName="composite" presStyleCnt="0"/>
      <dgm:spPr/>
    </dgm:pt>
    <dgm:pt modelId="{38CEAD5C-101F-48F4-AB9D-8A8B5ED1E28D}" type="pres">
      <dgm:prSet presAssocID="{029DD424-8327-4F85-8315-F2C24D1FA701}" presName="parTx" presStyleLbl="node1" presStyleIdx="2" presStyleCnt="5">
        <dgm:presLayoutVars>
          <dgm:chMax val="0"/>
          <dgm:chPref val="0"/>
          <dgm:bulletEnabled val="1"/>
        </dgm:presLayoutVars>
      </dgm:prSet>
      <dgm:spPr/>
    </dgm:pt>
    <dgm:pt modelId="{76CBE541-FF05-448F-953C-150450FA0A76}" type="pres">
      <dgm:prSet presAssocID="{029DD424-8327-4F85-8315-F2C24D1FA701}" presName="desTx" presStyleLbl="revTx" presStyleIdx="2" presStyleCnt="5">
        <dgm:presLayoutVars>
          <dgm:bulletEnabled val="1"/>
        </dgm:presLayoutVars>
      </dgm:prSet>
      <dgm:spPr/>
    </dgm:pt>
    <dgm:pt modelId="{0DBE5764-BE35-4997-B69D-B25596405D83}" type="pres">
      <dgm:prSet presAssocID="{A0143A8E-CAD5-48E7-AEC8-BDE58700D408}" presName="space" presStyleCnt="0"/>
      <dgm:spPr/>
    </dgm:pt>
    <dgm:pt modelId="{ECE91889-7FEC-4F95-B177-051957268F94}" type="pres">
      <dgm:prSet presAssocID="{734714DD-1CE4-4950-8A99-06BF40670210}" presName="composite" presStyleCnt="0"/>
      <dgm:spPr/>
    </dgm:pt>
    <dgm:pt modelId="{F8F4D689-E3D4-4C77-8742-C4EFBFD932D2}" type="pres">
      <dgm:prSet presAssocID="{734714DD-1CE4-4950-8A99-06BF40670210}" presName="parTx" presStyleLbl="node1" presStyleIdx="3" presStyleCnt="5">
        <dgm:presLayoutVars>
          <dgm:chMax val="0"/>
          <dgm:chPref val="0"/>
          <dgm:bulletEnabled val="1"/>
        </dgm:presLayoutVars>
      </dgm:prSet>
      <dgm:spPr/>
    </dgm:pt>
    <dgm:pt modelId="{C740C45B-BF34-4F66-9068-4F53DB6C2D72}" type="pres">
      <dgm:prSet presAssocID="{734714DD-1CE4-4950-8A99-06BF40670210}" presName="desTx" presStyleLbl="revTx" presStyleIdx="3" presStyleCnt="5">
        <dgm:presLayoutVars>
          <dgm:bulletEnabled val="1"/>
        </dgm:presLayoutVars>
      </dgm:prSet>
      <dgm:spPr/>
    </dgm:pt>
    <dgm:pt modelId="{85101DB7-7B7C-4621-9328-49574CC88236}" type="pres">
      <dgm:prSet presAssocID="{666EA466-1946-463A-947A-C325C8E45C35}" presName="space" presStyleCnt="0"/>
      <dgm:spPr/>
    </dgm:pt>
    <dgm:pt modelId="{63DFEB22-9E24-4171-A510-17DAED0538CF}" type="pres">
      <dgm:prSet presAssocID="{6D761E09-6683-4E3F-A72C-8715B58BA637}" presName="composite" presStyleCnt="0"/>
      <dgm:spPr/>
    </dgm:pt>
    <dgm:pt modelId="{7B35F72C-CDB0-41CD-948C-677DDBA992B0}" type="pres">
      <dgm:prSet presAssocID="{6D761E09-6683-4E3F-A72C-8715B58BA637}" presName="parTx" presStyleLbl="node1" presStyleIdx="4" presStyleCnt="5">
        <dgm:presLayoutVars>
          <dgm:chMax val="0"/>
          <dgm:chPref val="0"/>
          <dgm:bulletEnabled val="1"/>
        </dgm:presLayoutVars>
      </dgm:prSet>
      <dgm:spPr/>
    </dgm:pt>
    <dgm:pt modelId="{2D66E3AB-200E-4017-BF56-A6B1CB9C5D54}" type="pres">
      <dgm:prSet presAssocID="{6D761E09-6683-4E3F-A72C-8715B58BA637}" presName="desTx" presStyleLbl="revTx" presStyleIdx="4" presStyleCnt="5">
        <dgm:presLayoutVars>
          <dgm:bulletEnabled val="1"/>
        </dgm:presLayoutVars>
      </dgm:prSet>
      <dgm:spPr/>
    </dgm:pt>
  </dgm:ptLst>
  <dgm:cxnLst>
    <dgm:cxn modelId="{9A3E7F01-2999-4F79-BDE6-AAEAC2CCB148}" srcId="{029DD424-8327-4F85-8315-F2C24D1FA701}" destId="{BF0F83A2-946B-4739-A53F-524BA632661D}" srcOrd="1" destOrd="0" parTransId="{EF07F7BF-4AA1-4FB7-8838-190D95226DAB}" sibTransId="{39977CB3-2FBC-43F8-8A6D-E7EA71A102BB}"/>
    <dgm:cxn modelId="{8203AD0D-EF21-45C8-A3BC-70FFF6A3DA87}" srcId="{106685D1-CF31-4FFA-82D8-34855357CA40}" destId="{029DD424-8327-4F85-8315-F2C24D1FA701}" srcOrd="2" destOrd="0" parTransId="{FCB14889-E592-4610-9770-2FD32866509C}" sibTransId="{A0143A8E-CAD5-48E7-AEC8-BDE58700D408}"/>
    <dgm:cxn modelId="{7D04D81B-1989-40F2-9209-B963E7B7C6A4}" srcId="{EAC56248-24BB-4400-A0A9-4EF412E68013}" destId="{C910BAE0-9614-4AD2-8C5C-6FE523151D26}" srcOrd="0" destOrd="0" parTransId="{920233E6-7BE5-4448-82B8-D34A49D8AB46}" sibTransId="{E028020B-A8A7-4022-B981-17E357CC2120}"/>
    <dgm:cxn modelId="{1DB5D82D-923D-44D0-BB55-EE237B0195FE}" type="presOf" srcId="{3046F2B0-3752-4B5F-819E-B1DBC8913DE1}" destId="{2D66E3AB-200E-4017-BF56-A6B1CB9C5D54}" srcOrd="0" destOrd="0" presId="urn:microsoft.com/office/officeart/2005/8/layout/chevron1"/>
    <dgm:cxn modelId="{2996D02E-2A8A-4DFE-976E-BD88FD650631}" type="presOf" srcId="{BF0F83A2-946B-4739-A53F-524BA632661D}" destId="{76CBE541-FF05-448F-953C-150450FA0A76}" srcOrd="0" destOrd="1" presId="urn:microsoft.com/office/officeart/2005/8/layout/chevron1"/>
    <dgm:cxn modelId="{17310D35-D0A0-477F-83CF-9C93100B74CB}" srcId="{106685D1-CF31-4FFA-82D8-34855357CA40}" destId="{734714DD-1CE4-4950-8A99-06BF40670210}" srcOrd="3" destOrd="0" parTransId="{76B2BB65-E6B4-4E6D-9170-4B2CAF2D6D62}" sibTransId="{666EA466-1946-463A-947A-C325C8E45C35}"/>
    <dgm:cxn modelId="{B94F5F42-BE5B-4368-9F03-EB692CA5E0E4}" srcId="{3046F2B0-3752-4B5F-819E-B1DBC8913DE1}" destId="{DB75DB91-59C6-4489-8899-EE91B3625870}" srcOrd="1" destOrd="0" parTransId="{3C42AA3A-502A-4ECD-910B-7C0F857907FD}" sibTransId="{DF69940B-5507-4D0F-9F66-821091E5491C}"/>
    <dgm:cxn modelId="{4B8E9866-0C0F-4A99-A63C-0C2B8F9FF6D0}" type="presOf" srcId="{53BA1506-5F04-455E-BEEB-8A45CFC64BDF}" destId="{7091A6E1-702D-4A16-B735-871370D5732D}" srcOrd="0" destOrd="2" presId="urn:microsoft.com/office/officeart/2005/8/layout/chevron1"/>
    <dgm:cxn modelId="{C6F6A549-48DC-4935-A787-04A343141734}" type="presOf" srcId="{106685D1-CF31-4FFA-82D8-34855357CA40}" destId="{24F344DF-88C5-4136-9DC4-98E42C32D6B6}" srcOrd="0" destOrd="0" presId="urn:microsoft.com/office/officeart/2005/8/layout/chevron1"/>
    <dgm:cxn modelId="{62CDE76A-3753-4EAB-8ACB-BCA55F674CAE}" type="presOf" srcId="{734714DD-1CE4-4950-8A99-06BF40670210}" destId="{F8F4D689-E3D4-4C77-8742-C4EFBFD932D2}" srcOrd="0" destOrd="0" presId="urn:microsoft.com/office/officeart/2005/8/layout/chevron1"/>
    <dgm:cxn modelId="{CF29994C-FE6B-4659-92D6-95C2C55591BA}" type="presOf" srcId="{EAC56248-24BB-4400-A0A9-4EF412E68013}" destId="{466896B3-3B37-40F8-BD5C-7BDCBA228D00}" srcOrd="0" destOrd="0" presId="urn:microsoft.com/office/officeart/2005/8/layout/chevron1"/>
    <dgm:cxn modelId="{58C62D51-D889-4071-B001-DA997EDEE359}" type="presOf" srcId="{E211879E-2730-4C00-B96E-32A8F63721ED}" destId="{2D66E3AB-200E-4017-BF56-A6B1CB9C5D54}" srcOrd="0" destOrd="1" presId="urn:microsoft.com/office/officeart/2005/8/layout/chevron1"/>
    <dgm:cxn modelId="{72183552-AD41-4F9C-9262-10C841BF37A0}" type="presOf" srcId="{029DD424-8327-4F85-8315-F2C24D1FA701}" destId="{38CEAD5C-101F-48F4-AB9D-8A8B5ED1E28D}" srcOrd="0" destOrd="0" presId="urn:microsoft.com/office/officeart/2005/8/layout/chevron1"/>
    <dgm:cxn modelId="{3FACF684-45B7-4ABE-BEC0-9877DEDB0929}" srcId="{029DD424-8327-4F85-8315-F2C24D1FA701}" destId="{96A6764A-3289-4360-B23B-6A556E38A210}" srcOrd="2" destOrd="0" parTransId="{52B3BA5F-3B0A-4866-BB5B-ADA274943944}" sibTransId="{FE033DA6-7226-42B5-8E57-4FD3E64D5A04}"/>
    <dgm:cxn modelId="{16A52389-CDA8-4834-8FC8-D336E8E1839D}" type="presOf" srcId="{6D761E09-6683-4E3F-A72C-8715B58BA637}" destId="{7B35F72C-CDB0-41CD-948C-677DDBA992B0}" srcOrd="0" destOrd="0" presId="urn:microsoft.com/office/officeart/2005/8/layout/chevron1"/>
    <dgm:cxn modelId="{C9EA4A89-5B51-4B47-8256-122C94D5A662}" type="presOf" srcId="{3893EB6B-F853-4080-9FAF-4D61F100C338}" destId="{C740C45B-BF34-4F66-9068-4F53DB6C2D72}" srcOrd="0" destOrd="0" presId="urn:microsoft.com/office/officeart/2005/8/layout/chevron1"/>
    <dgm:cxn modelId="{0C070F94-5E16-4B80-91BC-08EEC66DE52B}" type="presOf" srcId="{382D3C45-A518-47CA-B9DF-923AE26E51E8}" destId="{76CBE541-FF05-448F-953C-150450FA0A76}" srcOrd="0" destOrd="0" presId="urn:microsoft.com/office/officeart/2005/8/layout/chevron1"/>
    <dgm:cxn modelId="{3064449F-F2A9-4F59-90DC-B53D7E04E63E}" srcId="{6D761E09-6683-4E3F-A72C-8715B58BA637}" destId="{3046F2B0-3752-4B5F-819E-B1DBC8913DE1}" srcOrd="0" destOrd="0" parTransId="{C647507B-6D8F-4864-897F-89E772472BDA}" sibTransId="{603AC85C-BA54-4102-9B15-1957F0CB68F2}"/>
    <dgm:cxn modelId="{1EE102A3-1077-4A3D-B92A-097D20C24F64}" srcId="{734714DD-1CE4-4950-8A99-06BF40670210}" destId="{3893EB6B-F853-4080-9FAF-4D61F100C338}" srcOrd="0" destOrd="0" parTransId="{1CF2B2D3-495D-454C-8497-EB1CAFDFBF13}" sibTransId="{CB9E526F-1055-4972-91E8-0629E9799187}"/>
    <dgm:cxn modelId="{BFF4F0AC-9103-4467-88FD-2D5F41940237}" srcId="{3046F2B0-3752-4B5F-819E-B1DBC8913DE1}" destId="{E211879E-2730-4C00-B96E-32A8F63721ED}" srcOrd="0" destOrd="0" parTransId="{A0A69EAB-4F0C-4A4B-AB2B-380BF23D8B36}" sibTransId="{CA7BEFD8-28F0-4F37-A7B6-24548A74107F}"/>
    <dgm:cxn modelId="{6981A7B4-F5E9-46BF-B813-74CBB17586ED}" type="presOf" srcId="{C910BAE0-9614-4AD2-8C5C-6FE523151D26}" destId="{AA64261F-EAAF-4D93-9D28-828A16689443}" srcOrd="0" destOrd="0" presId="urn:microsoft.com/office/officeart/2005/8/layout/chevron1"/>
    <dgm:cxn modelId="{111149B5-2577-4EDD-AAB0-FA0B2205EF91}" type="presOf" srcId="{DB75DB91-59C6-4489-8899-EE91B3625870}" destId="{2D66E3AB-200E-4017-BF56-A6B1CB9C5D54}" srcOrd="0" destOrd="2" presId="urn:microsoft.com/office/officeart/2005/8/layout/chevron1"/>
    <dgm:cxn modelId="{E2E4B3B5-163B-4337-A4E0-054ACE63FB18}" type="presOf" srcId="{0B5855D2-47A9-4ECD-855F-88D2637C613A}" destId="{7091A6E1-702D-4A16-B735-871370D5732D}" srcOrd="0" destOrd="0" presId="urn:microsoft.com/office/officeart/2005/8/layout/chevron1"/>
    <dgm:cxn modelId="{B159C8B5-A899-4FB9-9E09-28EDEA85974A}" type="presOf" srcId="{A15F65A4-A8C3-478F-B42C-BF32E745DFE4}" destId="{7091A6E1-702D-4A16-B735-871370D5732D}" srcOrd="0" destOrd="1" presId="urn:microsoft.com/office/officeart/2005/8/layout/chevron1"/>
    <dgm:cxn modelId="{E1346AB9-DDE0-45F9-8C82-0F418F8C6991}" srcId="{DB3BDEC1-D873-4728-9DE9-C889714905DD}" destId="{A15F65A4-A8C3-478F-B42C-BF32E745DFE4}" srcOrd="1" destOrd="0" parTransId="{EB7095C7-0EF5-46A3-BD08-188D9A5ECA23}" sibTransId="{87567B7D-BCF9-4B3A-A28A-835AE54E48CF}"/>
    <dgm:cxn modelId="{C332C8BB-560F-4A5B-9F72-360F004FAF4A}" type="presOf" srcId="{96A6764A-3289-4360-B23B-6A556E38A210}" destId="{76CBE541-FF05-448F-953C-150450FA0A76}" srcOrd="0" destOrd="2" presId="urn:microsoft.com/office/officeart/2005/8/layout/chevron1"/>
    <dgm:cxn modelId="{CD6FB4C4-F0F2-4674-9097-7F447CAD5EE9}" srcId="{DB3BDEC1-D873-4728-9DE9-C889714905DD}" destId="{53BA1506-5F04-455E-BEEB-8A45CFC64BDF}" srcOrd="2" destOrd="0" parTransId="{6959651C-1347-4E4D-A4E2-C13E9F68DCC6}" sibTransId="{00C56254-3FDF-4773-BE5F-AF5AF5958665}"/>
    <dgm:cxn modelId="{CC35A6C5-DD45-4F8F-A437-1F21146B6ADD}" srcId="{106685D1-CF31-4FFA-82D8-34855357CA40}" destId="{DB3BDEC1-D873-4728-9DE9-C889714905DD}" srcOrd="0" destOrd="0" parTransId="{0531D146-DDE9-4F13-94A4-3D035C2AEBD3}" sibTransId="{394A2A23-F27B-4A2A-9E26-EC4875082607}"/>
    <dgm:cxn modelId="{840F83CF-BAD5-4599-B0BD-7BFF7ED8B623}" srcId="{106685D1-CF31-4FFA-82D8-34855357CA40}" destId="{EAC56248-24BB-4400-A0A9-4EF412E68013}" srcOrd="1" destOrd="0" parTransId="{2CEE09E8-5899-4381-AA77-805D7A2991E6}" sibTransId="{920D06CF-DBBE-45FB-8F63-0A5C304AC025}"/>
    <dgm:cxn modelId="{DD83AACF-7F52-4676-9FF2-14D7141D8535}" srcId="{106685D1-CF31-4FFA-82D8-34855357CA40}" destId="{6D761E09-6683-4E3F-A72C-8715B58BA637}" srcOrd="4" destOrd="0" parTransId="{AF8A6C7C-C58B-48CF-AB74-9447D098650F}" sibTransId="{DDEDE8A2-0194-4DB2-9DA0-78F024FCE5A7}"/>
    <dgm:cxn modelId="{454EB7D4-1DCD-4DDE-AF49-7AA07B671FF0}" srcId="{DB3BDEC1-D873-4728-9DE9-C889714905DD}" destId="{0B5855D2-47A9-4ECD-855F-88D2637C613A}" srcOrd="0" destOrd="0" parTransId="{BF5203F3-F7FC-48AE-A2DD-C950F96D8E8A}" sibTransId="{BB9EE1D3-8326-4172-9FF5-4D91DD1A90B8}"/>
    <dgm:cxn modelId="{D9E9D9D9-5D8F-457C-BD2D-8C4CDC116538}" type="presOf" srcId="{DB3BDEC1-D873-4728-9DE9-C889714905DD}" destId="{E8BC31E1-1359-4B1B-95FD-4B10A510E75A}" srcOrd="0" destOrd="0" presId="urn:microsoft.com/office/officeart/2005/8/layout/chevron1"/>
    <dgm:cxn modelId="{DFFD3EDB-D523-4BBA-88A1-E8BF11C1AEE7}" type="presOf" srcId="{5A1526B2-1415-4EE8-B2C3-D58883E72040}" destId="{2D66E3AB-200E-4017-BF56-A6B1CB9C5D54}" srcOrd="0" destOrd="3" presId="urn:microsoft.com/office/officeart/2005/8/layout/chevron1"/>
    <dgm:cxn modelId="{4572DFFA-2CC9-44E6-B35F-ED2E2B7F4D4E}" srcId="{6D761E09-6683-4E3F-A72C-8715B58BA637}" destId="{5A1526B2-1415-4EE8-B2C3-D58883E72040}" srcOrd="1" destOrd="0" parTransId="{70544384-1DE6-44CE-BD3E-77341C4A4764}" sibTransId="{3595688D-7CDE-4765-A43D-1E0EAD012188}"/>
    <dgm:cxn modelId="{CAF4A1FD-FF52-445E-9A46-400F6FF48E96}" srcId="{029DD424-8327-4F85-8315-F2C24D1FA701}" destId="{382D3C45-A518-47CA-B9DF-923AE26E51E8}" srcOrd="0" destOrd="0" parTransId="{8BD9EDEE-9FB7-4CE5-A539-83D7E8E4B440}" sibTransId="{EACF5343-D28A-4593-959F-33F109CF3C2D}"/>
    <dgm:cxn modelId="{0A023292-E9C8-494A-BB63-14042948D7CE}" type="presParOf" srcId="{24F344DF-88C5-4136-9DC4-98E42C32D6B6}" destId="{BF8B7404-DB08-4FCA-9F56-9D75FD17C11A}" srcOrd="0" destOrd="0" presId="urn:microsoft.com/office/officeart/2005/8/layout/chevron1"/>
    <dgm:cxn modelId="{8F10D061-DDB9-4194-9A96-D26139E432D3}" type="presParOf" srcId="{BF8B7404-DB08-4FCA-9F56-9D75FD17C11A}" destId="{E8BC31E1-1359-4B1B-95FD-4B10A510E75A}" srcOrd="0" destOrd="0" presId="urn:microsoft.com/office/officeart/2005/8/layout/chevron1"/>
    <dgm:cxn modelId="{9198B3B0-05A1-444E-AC16-C34A322DB8D3}" type="presParOf" srcId="{BF8B7404-DB08-4FCA-9F56-9D75FD17C11A}" destId="{7091A6E1-702D-4A16-B735-871370D5732D}" srcOrd="1" destOrd="0" presId="urn:microsoft.com/office/officeart/2005/8/layout/chevron1"/>
    <dgm:cxn modelId="{B16E81CD-F331-4A93-A461-189126C62119}" type="presParOf" srcId="{24F344DF-88C5-4136-9DC4-98E42C32D6B6}" destId="{57693695-6A78-4689-B105-F1BBF614C855}" srcOrd="1" destOrd="0" presId="urn:microsoft.com/office/officeart/2005/8/layout/chevron1"/>
    <dgm:cxn modelId="{ACBA7721-A4D9-40FC-9E20-95503686724D}" type="presParOf" srcId="{24F344DF-88C5-4136-9DC4-98E42C32D6B6}" destId="{CCB73D55-0282-4142-8178-F116693B072F}" srcOrd="2" destOrd="0" presId="urn:microsoft.com/office/officeart/2005/8/layout/chevron1"/>
    <dgm:cxn modelId="{FAE895CB-CE35-4FA3-8DE6-5FEB6B78B15C}" type="presParOf" srcId="{CCB73D55-0282-4142-8178-F116693B072F}" destId="{466896B3-3B37-40F8-BD5C-7BDCBA228D00}" srcOrd="0" destOrd="0" presId="urn:microsoft.com/office/officeart/2005/8/layout/chevron1"/>
    <dgm:cxn modelId="{58FE6533-685D-4CC3-8F4E-33E3CB3612FB}" type="presParOf" srcId="{CCB73D55-0282-4142-8178-F116693B072F}" destId="{AA64261F-EAAF-4D93-9D28-828A16689443}" srcOrd="1" destOrd="0" presId="urn:microsoft.com/office/officeart/2005/8/layout/chevron1"/>
    <dgm:cxn modelId="{0FFB74B0-E437-4936-A92D-1DB07C63AAAD}" type="presParOf" srcId="{24F344DF-88C5-4136-9DC4-98E42C32D6B6}" destId="{39FA3300-3491-4061-9F87-28BAF11233F2}" srcOrd="3" destOrd="0" presId="urn:microsoft.com/office/officeart/2005/8/layout/chevron1"/>
    <dgm:cxn modelId="{B2074BCF-2866-42DB-817B-9C2DF911A75F}" type="presParOf" srcId="{24F344DF-88C5-4136-9DC4-98E42C32D6B6}" destId="{AFABDD93-25BB-4D71-91E8-61475B944000}" srcOrd="4" destOrd="0" presId="urn:microsoft.com/office/officeart/2005/8/layout/chevron1"/>
    <dgm:cxn modelId="{2EF28AA6-12A7-475E-B3F3-6ADFC2698EA8}" type="presParOf" srcId="{AFABDD93-25BB-4D71-91E8-61475B944000}" destId="{38CEAD5C-101F-48F4-AB9D-8A8B5ED1E28D}" srcOrd="0" destOrd="0" presId="urn:microsoft.com/office/officeart/2005/8/layout/chevron1"/>
    <dgm:cxn modelId="{C41BB7E2-CE20-4893-9F9F-7B332BCBCB73}" type="presParOf" srcId="{AFABDD93-25BB-4D71-91E8-61475B944000}" destId="{76CBE541-FF05-448F-953C-150450FA0A76}" srcOrd="1" destOrd="0" presId="urn:microsoft.com/office/officeart/2005/8/layout/chevron1"/>
    <dgm:cxn modelId="{E976D86D-DC5E-445C-8E4C-DC7819E46A6D}" type="presParOf" srcId="{24F344DF-88C5-4136-9DC4-98E42C32D6B6}" destId="{0DBE5764-BE35-4997-B69D-B25596405D83}" srcOrd="5" destOrd="0" presId="urn:microsoft.com/office/officeart/2005/8/layout/chevron1"/>
    <dgm:cxn modelId="{E3E0A302-1351-4301-B44B-E4210E8AE037}" type="presParOf" srcId="{24F344DF-88C5-4136-9DC4-98E42C32D6B6}" destId="{ECE91889-7FEC-4F95-B177-051957268F94}" srcOrd="6" destOrd="0" presId="urn:microsoft.com/office/officeart/2005/8/layout/chevron1"/>
    <dgm:cxn modelId="{085AC242-C1D3-46C7-AE4A-869E3C20CE02}" type="presParOf" srcId="{ECE91889-7FEC-4F95-B177-051957268F94}" destId="{F8F4D689-E3D4-4C77-8742-C4EFBFD932D2}" srcOrd="0" destOrd="0" presId="urn:microsoft.com/office/officeart/2005/8/layout/chevron1"/>
    <dgm:cxn modelId="{17F8E16B-5970-447B-BB99-566B018F0D15}" type="presParOf" srcId="{ECE91889-7FEC-4F95-B177-051957268F94}" destId="{C740C45B-BF34-4F66-9068-4F53DB6C2D72}" srcOrd="1" destOrd="0" presId="urn:microsoft.com/office/officeart/2005/8/layout/chevron1"/>
    <dgm:cxn modelId="{30F5F994-8C6D-4844-980C-B8802F007222}" type="presParOf" srcId="{24F344DF-88C5-4136-9DC4-98E42C32D6B6}" destId="{85101DB7-7B7C-4621-9328-49574CC88236}" srcOrd="7" destOrd="0" presId="urn:microsoft.com/office/officeart/2005/8/layout/chevron1"/>
    <dgm:cxn modelId="{114D9245-87B5-4A4C-92C9-62B154950561}" type="presParOf" srcId="{24F344DF-88C5-4136-9DC4-98E42C32D6B6}" destId="{63DFEB22-9E24-4171-A510-17DAED0538CF}" srcOrd="8" destOrd="0" presId="urn:microsoft.com/office/officeart/2005/8/layout/chevron1"/>
    <dgm:cxn modelId="{BB931FE8-654A-4321-B24D-A5407027D0E2}" type="presParOf" srcId="{63DFEB22-9E24-4171-A510-17DAED0538CF}" destId="{7B35F72C-CDB0-41CD-948C-677DDBA992B0}" srcOrd="0" destOrd="0" presId="urn:microsoft.com/office/officeart/2005/8/layout/chevron1"/>
    <dgm:cxn modelId="{69A90F95-D906-43D8-BA97-C6B2CABBF4A7}" type="presParOf" srcId="{63DFEB22-9E24-4171-A510-17DAED0538CF}" destId="{2D66E3AB-200E-4017-BF56-A6B1CB9C5D54}" srcOrd="1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106685D1-CF31-4FFA-82D8-34855357CA40}" type="doc">
      <dgm:prSet loTypeId="urn:microsoft.com/office/officeart/2005/8/layout/chevron1" loCatId="process" qsTypeId="urn:microsoft.com/office/officeart/2005/8/quickstyle/simple1" qsCatId="simple" csTypeId="urn:microsoft.com/office/officeart/2005/8/colors/accent1_3" csCatId="accent1" phldr="1"/>
      <dgm:spPr/>
      <dgm:t>
        <a:bodyPr/>
        <a:lstStyle/>
        <a:p>
          <a:endParaRPr lang="en-US"/>
        </a:p>
      </dgm:t>
    </dgm:pt>
    <dgm:pt modelId="{DB3BDEC1-D873-4728-9DE9-C889714905DD}">
      <dgm:prSet phldrT="[Text]"/>
      <dgm:spPr/>
      <dgm:t>
        <a:bodyPr/>
        <a:lstStyle/>
        <a:p>
          <a:r>
            <a:rPr lang="en-US"/>
            <a:t>Visit PCP/Specialist </a:t>
          </a:r>
        </a:p>
      </dgm:t>
    </dgm:pt>
    <dgm:pt modelId="{0531D146-DDE9-4F13-94A4-3D035C2AEBD3}" type="parTrans" cxnId="{CC35A6C5-DD45-4F8F-A437-1F21146B6ADD}">
      <dgm:prSet/>
      <dgm:spPr/>
      <dgm:t>
        <a:bodyPr/>
        <a:lstStyle/>
        <a:p>
          <a:endParaRPr lang="en-US"/>
        </a:p>
      </dgm:t>
    </dgm:pt>
    <dgm:pt modelId="{394A2A23-F27B-4A2A-9E26-EC4875082607}" type="sibTrans" cxnId="{CC35A6C5-DD45-4F8F-A437-1F21146B6ADD}">
      <dgm:prSet/>
      <dgm:spPr/>
      <dgm:t>
        <a:bodyPr/>
        <a:lstStyle/>
        <a:p>
          <a:endParaRPr lang="en-US"/>
        </a:p>
      </dgm:t>
    </dgm:pt>
    <dgm:pt modelId="{EAC56248-24BB-4400-A0A9-4EF412E68013}">
      <dgm:prSet phldrT="[Text]"/>
      <dgm:spPr/>
      <dgm:t>
        <a:bodyPr/>
        <a:lstStyle/>
        <a:p>
          <a:r>
            <a:rPr lang="en-US"/>
            <a:t>After Appointment</a:t>
          </a:r>
        </a:p>
      </dgm:t>
    </dgm:pt>
    <dgm:pt modelId="{2CEE09E8-5899-4381-AA77-805D7A2991E6}" type="parTrans" cxnId="{840F83CF-BAD5-4599-B0BD-7BFF7ED8B623}">
      <dgm:prSet/>
      <dgm:spPr/>
      <dgm:t>
        <a:bodyPr/>
        <a:lstStyle/>
        <a:p>
          <a:endParaRPr lang="en-US"/>
        </a:p>
      </dgm:t>
    </dgm:pt>
    <dgm:pt modelId="{920D06CF-DBBE-45FB-8F63-0A5C304AC025}" type="sibTrans" cxnId="{840F83CF-BAD5-4599-B0BD-7BFF7ED8B623}">
      <dgm:prSet/>
      <dgm:spPr/>
      <dgm:t>
        <a:bodyPr/>
        <a:lstStyle/>
        <a:p>
          <a:endParaRPr lang="en-US"/>
        </a:p>
      </dgm:t>
    </dgm:pt>
    <dgm:pt modelId="{C910BAE0-9614-4AD2-8C5C-6FE523151D26}">
      <dgm:prSet phldrT="[Text]" custT="1"/>
      <dgm:spPr/>
      <dgm:t>
        <a:bodyPr/>
        <a:lstStyle/>
        <a:p>
          <a:r>
            <a:rPr lang="en-US" sz="1400"/>
            <a:t>Pharmacy</a:t>
          </a:r>
          <a:r>
            <a:rPr lang="en-US" sz="1400" baseline="0"/>
            <a:t> receives and fills the Script as directed from you Physician.</a:t>
          </a:r>
          <a:endParaRPr lang="en-US" sz="1400"/>
        </a:p>
      </dgm:t>
    </dgm:pt>
    <dgm:pt modelId="{920233E6-7BE5-4448-82B8-D34A49D8AB46}" type="parTrans" cxnId="{7D04D81B-1989-40F2-9209-B963E7B7C6A4}">
      <dgm:prSet/>
      <dgm:spPr/>
      <dgm:t>
        <a:bodyPr/>
        <a:lstStyle/>
        <a:p>
          <a:endParaRPr lang="en-US"/>
        </a:p>
      </dgm:t>
    </dgm:pt>
    <dgm:pt modelId="{E028020B-A8A7-4022-B981-17E357CC2120}" type="sibTrans" cxnId="{7D04D81B-1989-40F2-9209-B963E7B7C6A4}">
      <dgm:prSet/>
      <dgm:spPr/>
      <dgm:t>
        <a:bodyPr/>
        <a:lstStyle/>
        <a:p>
          <a:endParaRPr lang="en-US"/>
        </a:p>
      </dgm:t>
    </dgm:pt>
    <dgm:pt modelId="{029DD424-8327-4F85-8315-F2C24D1FA701}">
      <dgm:prSet phldrT="[Text]"/>
      <dgm:spPr/>
      <dgm:t>
        <a:bodyPr/>
        <a:lstStyle/>
        <a:p>
          <a:r>
            <a:rPr lang="en-US"/>
            <a:t>Pharmacy Charges</a:t>
          </a:r>
        </a:p>
      </dgm:t>
    </dgm:pt>
    <dgm:pt modelId="{FCB14889-E592-4610-9770-2FD32866509C}" type="parTrans" cxnId="{8203AD0D-EF21-45C8-A3BC-70FFF6A3DA87}">
      <dgm:prSet/>
      <dgm:spPr/>
      <dgm:t>
        <a:bodyPr/>
        <a:lstStyle/>
        <a:p>
          <a:endParaRPr lang="en-US"/>
        </a:p>
      </dgm:t>
    </dgm:pt>
    <dgm:pt modelId="{A0143A8E-CAD5-48E7-AEC8-BDE58700D408}" type="sibTrans" cxnId="{8203AD0D-EF21-45C8-A3BC-70FFF6A3DA87}">
      <dgm:prSet/>
      <dgm:spPr/>
      <dgm:t>
        <a:bodyPr/>
        <a:lstStyle/>
        <a:p>
          <a:endParaRPr lang="en-US"/>
        </a:p>
      </dgm:t>
    </dgm:pt>
    <dgm:pt modelId="{382D3C45-A518-47CA-B9DF-923AE26E51E8}">
      <dgm:prSet phldrT="[Text]" custT="1"/>
      <dgm:spPr/>
      <dgm:t>
        <a:bodyPr/>
        <a:lstStyle/>
        <a:p>
          <a:r>
            <a:rPr lang="en-US" sz="1400"/>
            <a:t>Pharmacy confirms your coverage using your ID card. </a:t>
          </a:r>
        </a:p>
      </dgm:t>
    </dgm:pt>
    <dgm:pt modelId="{8BD9EDEE-9FB7-4CE5-A539-83D7E8E4B440}" type="parTrans" cxnId="{CAF4A1FD-FF52-445E-9A46-400F6FF48E96}">
      <dgm:prSet/>
      <dgm:spPr/>
      <dgm:t>
        <a:bodyPr/>
        <a:lstStyle/>
        <a:p>
          <a:endParaRPr lang="en-US"/>
        </a:p>
      </dgm:t>
    </dgm:pt>
    <dgm:pt modelId="{EACF5343-D28A-4593-959F-33F109CF3C2D}" type="sibTrans" cxnId="{CAF4A1FD-FF52-445E-9A46-400F6FF48E96}">
      <dgm:prSet/>
      <dgm:spPr/>
      <dgm:t>
        <a:bodyPr/>
        <a:lstStyle/>
        <a:p>
          <a:endParaRPr lang="en-US"/>
        </a:p>
      </dgm:t>
    </dgm:pt>
    <dgm:pt modelId="{6D761E09-6683-4E3F-A72C-8715B58BA637}">
      <dgm:prSet phldrT="[Text]"/>
      <dgm:spPr/>
      <dgm:t>
        <a:bodyPr/>
        <a:lstStyle/>
        <a:p>
          <a:r>
            <a:rPr lang="en-US"/>
            <a:t>Member Payment</a:t>
          </a:r>
        </a:p>
      </dgm:t>
    </dgm:pt>
    <dgm:pt modelId="{AF8A6C7C-C58B-48CF-AB74-9447D098650F}" type="parTrans" cxnId="{DD83AACF-7F52-4676-9FF2-14D7141D8535}">
      <dgm:prSet/>
      <dgm:spPr/>
      <dgm:t>
        <a:bodyPr/>
        <a:lstStyle/>
        <a:p>
          <a:endParaRPr lang="en-US"/>
        </a:p>
      </dgm:t>
    </dgm:pt>
    <dgm:pt modelId="{DDEDE8A2-0194-4DB2-9DA0-78F024FCE5A7}" type="sibTrans" cxnId="{DD83AACF-7F52-4676-9FF2-14D7141D8535}">
      <dgm:prSet/>
      <dgm:spPr/>
      <dgm:t>
        <a:bodyPr/>
        <a:lstStyle/>
        <a:p>
          <a:endParaRPr lang="en-US"/>
        </a:p>
      </dgm:t>
    </dgm:pt>
    <dgm:pt modelId="{53BA1506-5F04-455E-BEEB-8A45CFC64BDF}">
      <dgm:prSet phldrT="[Text]"/>
      <dgm:spPr/>
      <dgm:t>
        <a:bodyPr/>
        <a:lstStyle/>
        <a:p>
          <a:endParaRPr lang="en-US" sz="1500"/>
        </a:p>
      </dgm:t>
    </dgm:pt>
    <dgm:pt modelId="{6959651C-1347-4E4D-A4E2-C13E9F68DCC6}" type="parTrans" cxnId="{CD6FB4C4-F0F2-4674-9097-7F447CAD5EE9}">
      <dgm:prSet/>
      <dgm:spPr/>
      <dgm:t>
        <a:bodyPr/>
        <a:lstStyle/>
        <a:p>
          <a:endParaRPr lang="en-US"/>
        </a:p>
      </dgm:t>
    </dgm:pt>
    <dgm:pt modelId="{00C56254-3FDF-4773-BE5F-AF5AF5958665}" type="sibTrans" cxnId="{CD6FB4C4-F0F2-4674-9097-7F447CAD5EE9}">
      <dgm:prSet/>
      <dgm:spPr/>
      <dgm:t>
        <a:bodyPr/>
        <a:lstStyle/>
        <a:p>
          <a:endParaRPr lang="en-US"/>
        </a:p>
      </dgm:t>
    </dgm:pt>
    <dgm:pt modelId="{0B5855D2-47A9-4ECD-855F-88D2637C613A}">
      <dgm:prSet phldrT="[Text]" custT="1"/>
      <dgm:spPr/>
      <dgm:t>
        <a:bodyPr/>
        <a:lstStyle/>
        <a:p>
          <a:r>
            <a:rPr lang="en-US" sz="1400"/>
            <a:t>You receive a Script from your Physician or they “call it in” to your preferred pharmacy.</a:t>
          </a:r>
        </a:p>
      </dgm:t>
    </dgm:pt>
    <dgm:pt modelId="{BF5203F3-F7FC-48AE-A2DD-C950F96D8E8A}" type="parTrans" cxnId="{454EB7D4-1DCD-4DDE-AF49-7AA07B671FF0}">
      <dgm:prSet/>
      <dgm:spPr/>
      <dgm:t>
        <a:bodyPr/>
        <a:lstStyle/>
        <a:p>
          <a:endParaRPr lang="en-US"/>
        </a:p>
      </dgm:t>
    </dgm:pt>
    <dgm:pt modelId="{BB9EE1D3-8326-4172-9FF5-4D91DD1A90B8}" type="sibTrans" cxnId="{454EB7D4-1DCD-4DDE-AF49-7AA07B671FF0}">
      <dgm:prSet/>
      <dgm:spPr/>
      <dgm:t>
        <a:bodyPr/>
        <a:lstStyle/>
        <a:p>
          <a:endParaRPr lang="en-US"/>
        </a:p>
      </dgm:t>
    </dgm:pt>
    <dgm:pt modelId="{3046F2B0-3752-4B5F-819E-B1DBC8913DE1}">
      <dgm:prSet phldrT="[Text]" custT="1"/>
      <dgm:spPr/>
      <dgm:t>
        <a:bodyPr/>
        <a:lstStyle/>
        <a:p>
          <a:r>
            <a:rPr lang="en-US" sz="1400"/>
            <a:t>Member pays the pharmacist directly:</a:t>
          </a:r>
        </a:p>
      </dgm:t>
    </dgm:pt>
    <dgm:pt modelId="{C647507B-6D8F-4864-897F-89E772472BDA}" type="parTrans" cxnId="{3064449F-F2A9-4F59-90DC-B53D7E04E63E}">
      <dgm:prSet/>
      <dgm:spPr/>
      <dgm:t>
        <a:bodyPr/>
        <a:lstStyle/>
        <a:p>
          <a:endParaRPr lang="en-US"/>
        </a:p>
      </dgm:t>
    </dgm:pt>
    <dgm:pt modelId="{603AC85C-BA54-4102-9B15-1957F0CB68F2}" type="sibTrans" cxnId="{3064449F-F2A9-4F59-90DC-B53D7E04E63E}">
      <dgm:prSet/>
      <dgm:spPr/>
      <dgm:t>
        <a:bodyPr/>
        <a:lstStyle/>
        <a:p>
          <a:endParaRPr lang="en-US"/>
        </a:p>
      </dgm:t>
    </dgm:pt>
    <dgm:pt modelId="{A104F186-FEC2-46B0-AFB7-B48D598B31CF}">
      <dgm:prSet phldrT="[Text]" custT="1"/>
      <dgm:spPr/>
      <dgm:t>
        <a:bodyPr/>
        <a:lstStyle/>
        <a:p>
          <a:r>
            <a:rPr lang="en-US" sz="1400"/>
            <a:t>If funds are not available, member is responsible for payment out of their own pocket until the out-of-pocket maximum has been met.</a:t>
          </a:r>
        </a:p>
      </dgm:t>
    </dgm:pt>
    <dgm:pt modelId="{BF8BF05A-E5A8-4669-84B0-0A133B51B8BB}" type="parTrans" cxnId="{5DF42E59-1500-4F55-85BC-70F816972CE8}">
      <dgm:prSet/>
      <dgm:spPr/>
      <dgm:t>
        <a:bodyPr/>
        <a:lstStyle/>
        <a:p>
          <a:endParaRPr lang="en-US"/>
        </a:p>
      </dgm:t>
    </dgm:pt>
    <dgm:pt modelId="{41A3D8BC-050C-4FBE-AFEF-DEF45A8C88B3}" type="sibTrans" cxnId="{5DF42E59-1500-4F55-85BC-70F816972CE8}">
      <dgm:prSet/>
      <dgm:spPr/>
      <dgm:t>
        <a:bodyPr/>
        <a:lstStyle/>
        <a:p>
          <a:endParaRPr lang="en-US"/>
        </a:p>
      </dgm:t>
    </dgm:pt>
    <dgm:pt modelId="{80D1EE4B-1BDA-44A2-B306-4EC638A88058}">
      <dgm:prSet phldrT="[Text]" custT="1"/>
      <dgm:spPr/>
      <dgm:t>
        <a:bodyPr/>
        <a:lstStyle/>
        <a:p>
          <a:r>
            <a:rPr lang="en-US" sz="1400"/>
            <a:t>The pharmacy charges you  for the Rx based on your remaining deductible or coinsurance responsibility. </a:t>
          </a:r>
        </a:p>
      </dgm:t>
    </dgm:pt>
    <dgm:pt modelId="{5732F1F5-3755-47A2-9369-026C8EA5F226}" type="sibTrans" cxnId="{92C4927D-446D-4376-A979-4AAF5E2A564B}">
      <dgm:prSet/>
      <dgm:spPr/>
      <dgm:t>
        <a:bodyPr/>
        <a:lstStyle/>
        <a:p>
          <a:endParaRPr lang="en-US"/>
        </a:p>
      </dgm:t>
    </dgm:pt>
    <dgm:pt modelId="{04A3353D-44F3-47FD-8C97-3705DA5C6A44}" type="parTrans" cxnId="{92C4927D-446D-4376-A979-4AAF5E2A564B}">
      <dgm:prSet/>
      <dgm:spPr/>
      <dgm:t>
        <a:bodyPr/>
        <a:lstStyle/>
        <a:p>
          <a:endParaRPr lang="en-US"/>
        </a:p>
      </dgm:t>
    </dgm:pt>
    <dgm:pt modelId="{DA41455D-3AC2-459E-B243-8AD54413C1AB}">
      <dgm:prSet phldrT="[Text]" custT="1"/>
      <dgm:spPr/>
      <dgm:t>
        <a:bodyPr/>
        <a:lstStyle/>
        <a:p>
          <a:r>
            <a:rPr lang="en-US" sz="1400"/>
            <a:t>Once approved, a pre-determined, negotiated rate is identified for the Rx.</a:t>
          </a:r>
        </a:p>
      </dgm:t>
    </dgm:pt>
    <dgm:pt modelId="{22915AFB-0DA7-4447-B12B-9A32135FC7DF}" type="parTrans" cxnId="{872EC5EF-A375-40B7-8263-49CF87CC741F}">
      <dgm:prSet/>
      <dgm:spPr/>
      <dgm:t>
        <a:bodyPr/>
        <a:lstStyle/>
        <a:p>
          <a:endParaRPr lang="en-US"/>
        </a:p>
      </dgm:t>
    </dgm:pt>
    <dgm:pt modelId="{6CD61F88-6769-422A-A125-8AB06AAFD9D7}" type="sibTrans" cxnId="{872EC5EF-A375-40B7-8263-49CF87CC741F}">
      <dgm:prSet/>
      <dgm:spPr/>
      <dgm:t>
        <a:bodyPr/>
        <a:lstStyle/>
        <a:p>
          <a:endParaRPr lang="en-US"/>
        </a:p>
      </dgm:t>
    </dgm:pt>
    <dgm:pt modelId="{B0CF574A-1C15-4308-BC77-CE81DD8825B1}">
      <dgm:prSet phldrT="[Text]" custT="1"/>
      <dgm:spPr/>
      <dgm:t>
        <a:bodyPr/>
        <a:lstStyle/>
        <a:p>
          <a:r>
            <a:rPr lang="en-US" sz="1400"/>
            <a:t>Members use the Benefit Strategies Card - NHIT, District, and/or FSA Funds</a:t>
          </a:r>
        </a:p>
      </dgm:t>
    </dgm:pt>
    <dgm:pt modelId="{A7AC76CD-E064-4AAC-BCA3-BF0B5D6CCBF6}" type="parTrans" cxnId="{B8616D15-8A3F-47F0-BB5E-ED51BD1C75FC}">
      <dgm:prSet/>
      <dgm:spPr/>
      <dgm:t>
        <a:bodyPr/>
        <a:lstStyle/>
        <a:p>
          <a:endParaRPr lang="en-US"/>
        </a:p>
      </dgm:t>
    </dgm:pt>
    <dgm:pt modelId="{C4481F75-AA45-4E73-A869-23A4A9B72797}" type="sibTrans" cxnId="{B8616D15-8A3F-47F0-BB5E-ED51BD1C75FC}">
      <dgm:prSet/>
      <dgm:spPr/>
      <dgm:t>
        <a:bodyPr/>
        <a:lstStyle/>
        <a:p>
          <a:endParaRPr lang="en-US"/>
        </a:p>
      </dgm:t>
    </dgm:pt>
    <dgm:pt modelId="{C9731FE9-FF00-4BCE-8E76-74F29BBD4F47}">
      <dgm:prSet phldrT="[Text]" custT="1"/>
      <dgm:spPr/>
      <dgm:t>
        <a:bodyPr/>
        <a:lstStyle/>
        <a:p>
          <a:r>
            <a:rPr lang="en-US" sz="1200" i="1"/>
            <a:t>If the Rx is not covered under the formulary, the member is responsible for the full cost of the medication. </a:t>
          </a:r>
          <a:endParaRPr lang="en-US" sz="1400"/>
        </a:p>
      </dgm:t>
    </dgm:pt>
    <dgm:pt modelId="{97CD1958-8ED5-4B34-985F-945101E06355}" type="parTrans" cxnId="{2B2846A4-B4E4-420F-9119-D6500638AAD6}">
      <dgm:prSet/>
      <dgm:spPr/>
      <dgm:t>
        <a:bodyPr/>
        <a:lstStyle/>
        <a:p>
          <a:endParaRPr lang="en-US"/>
        </a:p>
      </dgm:t>
    </dgm:pt>
    <dgm:pt modelId="{B8FD3CAE-2BED-46C8-A1D6-82691AD682DE}" type="sibTrans" cxnId="{2B2846A4-B4E4-420F-9119-D6500638AAD6}">
      <dgm:prSet/>
      <dgm:spPr/>
      <dgm:t>
        <a:bodyPr/>
        <a:lstStyle/>
        <a:p>
          <a:endParaRPr lang="en-US"/>
        </a:p>
      </dgm:t>
    </dgm:pt>
    <dgm:pt modelId="{070172FF-5C41-47F5-B819-8D3C0E3C9D45}" type="pres">
      <dgm:prSet presAssocID="{106685D1-CF31-4FFA-82D8-34855357CA40}" presName="Name0" presStyleCnt="0">
        <dgm:presLayoutVars>
          <dgm:dir/>
          <dgm:animLvl val="lvl"/>
          <dgm:resizeHandles val="exact"/>
        </dgm:presLayoutVars>
      </dgm:prSet>
      <dgm:spPr/>
    </dgm:pt>
    <dgm:pt modelId="{3B0C0952-E4DB-41B2-8368-A6DD4F6A198C}" type="pres">
      <dgm:prSet presAssocID="{DB3BDEC1-D873-4728-9DE9-C889714905DD}" presName="composite" presStyleCnt="0"/>
      <dgm:spPr/>
    </dgm:pt>
    <dgm:pt modelId="{F858B9BF-FC29-42E4-AD21-CF692089CCC1}" type="pres">
      <dgm:prSet presAssocID="{DB3BDEC1-D873-4728-9DE9-C889714905DD}" presName="parTx" presStyleLbl="node1" presStyleIdx="0" presStyleCnt="4">
        <dgm:presLayoutVars>
          <dgm:chMax val="0"/>
          <dgm:chPref val="0"/>
          <dgm:bulletEnabled val="1"/>
        </dgm:presLayoutVars>
      </dgm:prSet>
      <dgm:spPr/>
    </dgm:pt>
    <dgm:pt modelId="{EB9F7FA0-D5BD-410F-964A-E4E167141EB3}" type="pres">
      <dgm:prSet presAssocID="{DB3BDEC1-D873-4728-9DE9-C889714905DD}" presName="desTx" presStyleLbl="revTx" presStyleIdx="0" presStyleCnt="4">
        <dgm:presLayoutVars>
          <dgm:bulletEnabled val="1"/>
        </dgm:presLayoutVars>
      </dgm:prSet>
      <dgm:spPr/>
    </dgm:pt>
    <dgm:pt modelId="{DD0C8427-DD6E-4D2D-97ED-771486BA80AF}" type="pres">
      <dgm:prSet presAssocID="{394A2A23-F27B-4A2A-9E26-EC4875082607}" presName="space" presStyleCnt="0"/>
      <dgm:spPr/>
    </dgm:pt>
    <dgm:pt modelId="{8C72E45E-9A47-49AA-976B-E07A4626FC35}" type="pres">
      <dgm:prSet presAssocID="{EAC56248-24BB-4400-A0A9-4EF412E68013}" presName="composite" presStyleCnt="0"/>
      <dgm:spPr/>
    </dgm:pt>
    <dgm:pt modelId="{54A3DEAD-2EA1-446E-8348-AF8CEA66FA0B}" type="pres">
      <dgm:prSet presAssocID="{EAC56248-24BB-4400-A0A9-4EF412E68013}" presName="parTx" presStyleLbl="node1" presStyleIdx="1" presStyleCnt="4">
        <dgm:presLayoutVars>
          <dgm:chMax val="0"/>
          <dgm:chPref val="0"/>
          <dgm:bulletEnabled val="1"/>
        </dgm:presLayoutVars>
      </dgm:prSet>
      <dgm:spPr/>
    </dgm:pt>
    <dgm:pt modelId="{62DEF17F-94DA-42D1-9424-98B379789F19}" type="pres">
      <dgm:prSet presAssocID="{EAC56248-24BB-4400-A0A9-4EF412E68013}" presName="desTx" presStyleLbl="revTx" presStyleIdx="1" presStyleCnt="4">
        <dgm:presLayoutVars>
          <dgm:bulletEnabled val="1"/>
        </dgm:presLayoutVars>
      </dgm:prSet>
      <dgm:spPr/>
    </dgm:pt>
    <dgm:pt modelId="{BC063C60-4B75-45AC-B03F-B75858BF5D23}" type="pres">
      <dgm:prSet presAssocID="{920D06CF-DBBE-45FB-8F63-0A5C304AC025}" presName="space" presStyleCnt="0"/>
      <dgm:spPr/>
    </dgm:pt>
    <dgm:pt modelId="{60CC6696-9EEC-4901-A75B-86CD7F36E4B2}" type="pres">
      <dgm:prSet presAssocID="{029DD424-8327-4F85-8315-F2C24D1FA701}" presName="composite" presStyleCnt="0"/>
      <dgm:spPr/>
    </dgm:pt>
    <dgm:pt modelId="{899EFAD1-83F8-4605-9A90-D0FD8826BCBB}" type="pres">
      <dgm:prSet presAssocID="{029DD424-8327-4F85-8315-F2C24D1FA701}" presName="parTx" presStyleLbl="node1" presStyleIdx="2" presStyleCnt="4">
        <dgm:presLayoutVars>
          <dgm:chMax val="0"/>
          <dgm:chPref val="0"/>
          <dgm:bulletEnabled val="1"/>
        </dgm:presLayoutVars>
      </dgm:prSet>
      <dgm:spPr/>
    </dgm:pt>
    <dgm:pt modelId="{B17DF260-0DA9-4C67-A456-A55CAE68CDE9}" type="pres">
      <dgm:prSet presAssocID="{029DD424-8327-4F85-8315-F2C24D1FA701}" presName="desTx" presStyleLbl="revTx" presStyleIdx="2" presStyleCnt="4">
        <dgm:presLayoutVars>
          <dgm:bulletEnabled val="1"/>
        </dgm:presLayoutVars>
      </dgm:prSet>
      <dgm:spPr/>
    </dgm:pt>
    <dgm:pt modelId="{185D32EF-6A7C-4809-9F18-F01AC9F6BBE5}" type="pres">
      <dgm:prSet presAssocID="{A0143A8E-CAD5-48E7-AEC8-BDE58700D408}" presName="space" presStyleCnt="0"/>
      <dgm:spPr/>
    </dgm:pt>
    <dgm:pt modelId="{C050F459-084F-46D7-A465-F66EE5DEA8BA}" type="pres">
      <dgm:prSet presAssocID="{6D761E09-6683-4E3F-A72C-8715B58BA637}" presName="composite" presStyleCnt="0"/>
      <dgm:spPr/>
    </dgm:pt>
    <dgm:pt modelId="{4000B2EB-9C3B-4A23-87B0-077363754B46}" type="pres">
      <dgm:prSet presAssocID="{6D761E09-6683-4E3F-A72C-8715B58BA637}" presName="parTx" presStyleLbl="node1" presStyleIdx="3" presStyleCnt="4" custLinFactNeighborY="780">
        <dgm:presLayoutVars>
          <dgm:chMax val="0"/>
          <dgm:chPref val="0"/>
          <dgm:bulletEnabled val="1"/>
        </dgm:presLayoutVars>
      </dgm:prSet>
      <dgm:spPr/>
    </dgm:pt>
    <dgm:pt modelId="{CCCF68BD-E9DF-4503-A0CB-941E78EFBF7E}" type="pres">
      <dgm:prSet presAssocID="{6D761E09-6683-4E3F-A72C-8715B58BA637}" presName="desTx" presStyleLbl="revTx" presStyleIdx="3" presStyleCnt="4">
        <dgm:presLayoutVars>
          <dgm:bulletEnabled val="1"/>
        </dgm:presLayoutVars>
      </dgm:prSet>
      <dgm:spPr/>
    </dgm:pt>
  </dgm:ptLst>
  <dgm:cxnLst>
    <dgm:cxn modelId="{D8E6F803-AFDA-427E-8D2A-AC66BEC7F3C8}" type="presOf" srcId="{3046F2B0-3752-4B5F-819E-B1DBC8913DE1}" destId="{CCCF68BD-E9DF-4503-A0CB-941E78EFBF7E}" srcOrd="0" destOrd="0" presId="urn:microsoft.com/office/officeart/2005/8/layout/chevron1"/>
    <dgm:cxn modelId="{05066B0C-C31C-49B9-A67E-38250FCE4295}" type="presOf" srcId="{53BA1506-5F04-455E-BEEB-8A45CFC64BDF}" destId="{EB9F7FA0-D5BD-410F-964A-E4E167141EB3}" srcOrd="0" destOrd="1" presId="urn:microsoft.com/office/officeart/2005/8/layout/chevron1"/>
    <dgm:cxn modelId="{8203AD0D-EF21-45C8-A3BC-70FFF6A3DA87}" srcId="{106685D1-CF31-4FFA-82D8-34855357CA40}" destId="{029DD424-8327-4F85-8315-F2C24D1FA701}" srcOrd="2" destOrd="0" parTransId="{FCB14889-E592-4610-9770-2FD32866509C}" sibTransId="{A0143A8E-CAD5-48E7-AEC8-BDE58700D408}"/>
    <dgm:cxn modelId="{B8616D15-8A3F-47F0-BB5E-ED51BD1C75FC}" srcId="{3046F2B0-3752-4B5F-819E-B1DBC8913DE1}" destId="{B0CF574A-1C15-4308-BC77-CE81DD8825B1}" srcOrd="0" destOrd="0" parTransId="{A7AC76CD-E064-4AAC-BCA3-BF0B5D6CCBF6}" sibTransId="{C4481F75-AA45-4E73-A869-23A4A9B72797}"/>
    <dgm:cxn modelId="{DFF88019-F50B-49AE-8149-F68B1CF30D9E}" type="presOf" srcId="{382D3C45-A518-47CA-B9DF-923AE26E51E8}" destId="{B17DF260-0DA9-4C67-A456-A55CAE68CDE9}" srcOrd="0" destOrd="0" presId="urn:microsoft.com/office/officeart/2005/8/layout/chevron1"/>
    <dgm:cxn modelId="{7D04D81B-1989-40F2-9209-B963E7B7C6A4}" srcId="{EAC56248-24BB-4400-A0A9-4EF412E68013}" destId="{C910BAE0-9614-4AD2-8C5C-6FE523151D26}" srcOrd="0" destOrd="0" parTransId="{920233E6-7BE5-4448-82B8-D34A49D8AB46}" sibTransId="{E028020B-A8A7-4022-B981-17E357CC2120}"/>
    <dgm:cxn modelId="{34821422-9316-4CD9-85D6-9F60441ABAFE}" type="presOf" srcId="{C9731FE9-FF00-4BCE-8E76-74F29BBD4F47}" destId="{CCCF68BD-E9DF-4503-A0CB-941E78EFBF7E}" srcOrd="0" destOrd="3" presId="urn:microsoft.com/office/officeart/2005/8/layout/chevron1"/>
    <dgm:cxn modelId="{B305B939-D869-47BD-8FDB-EDDF74D17A8C}" type="presOf" srcId="{A104F186-FEC2-46B0-AFB7-B48D598B31CF}" destId="{CCCF68BD-E9DF-4503-A0CB-941E78EFBF7E}" srcOrd="0" destOrd="2" presId="urn:microsoft.com/office/officeart/2005/8/layout/chevron1"/>
    <dgm:cxn modelId="{CE01915B-E37E-4DDF-8CB4-C9234F82B0AA}" type="presOf" srcId="{6D761E09-6683-4E3F-A72C-8715B58BA637}" destId="{4000B2EB-9C3B-4A23-87B0-077363754B46}" srcOrd="0" destOrd="0" presId="urn:microsoft.com/office/officeart/2005/8/layout/chevron1"/>
    <dgm:cxn modelId="{6A0AA46F-978B-4483-B6FA-255F55547EE1}" type="presOf" srcId="{EAC56248-24BB-4400-A0A9-4EF412E68013}" destId="{54A3DEAD-2EA1-446E-8348-AF8CEA66FA0B}" srcOrd="0" destOrd="0" presId="urn:microsoft.com/office/officeart/2005/8/layout/chevron1"/>
    <dgm:cxn modelId="{8E088150-74DD-4F81-A133-848A10A71CEF}" type="presOf" srcId="{106685D1-CF31-4FFA-82D8-34855357CA40}" destId="{070172FF-5C41-47F5-B819-8D3C0E3C9D45}" srcOrd="0" destOrd="0" presId="urn:microsoft.com/office/officeart/2005/8/layout/chevron1"/>
    <dgm:cxn modelId="{C722C176-FEE0-4A24-BE62-5232279FCE56}" type="presOf" srcId="{0B5855D2-47A9-4ECD-855F-88D2637C613A}" destId="{EB9F7FA0-D5BD-410F-964A-E4E167141EB3}" srcOrd="0" destOrd="0" presId="urn:microsoft.com/office/officeart/2005/8/layout/chevron1"/>
    <dgm:cxn modelId="{5DF42E59-1500-4F55-85BC-70F816972CE8}" srcId="{3046F2B0-3752-4B5F-819E-B1DBC8913DE1}" destId="{A104F186-FEC2-46B0-AFB7-B48D598B31CF}" srcOrd="1" destOrd="0" parTransId="{BF8BF05A-E5A8-4669-84B0-0A133B51B8BB}" sibTransId="{41A3D8BC-050C-4FBE-AFEF-DEF45A8C88B3}"/>
    <dgm:cxn modelId="{C2D9347D-7E36-4B5E-BE8E-97E5C3C127A2}" type="presOf" srcId="{029DD424-8327-4F85-8315-F2C24D1FA701}" destId="{899EFAD1-83F8-4605-9A90-D0FD8826BCBB}" srcOrd="0" destOrd="0" presId="urn:microsoft.com/office/officeart/2005/8/layout/chevron1"/>
    <dgm:cxn modelId="{92C4927D-446D-4376-A979-4AAF5E2A564B}" srcId="{029DD424-8327-4F85-8315-F2C24D1FA701}" destId="{80D1EE4B-1BDA-44A2-B306-4EC638A88058}" srcOrd="2" destOrd="0" parTransId="{04A3353D-44F3-47FD-8C97-3705DA5C6A44}" sibTransId="{5732F1F5-3755-47A2-9369-026C8EA5F226}"/>
    <dgm:cxn modelId="{30891582-3225-436B-B921-CC8BE07B2B64}" type="presOf" srcId="{B0CF574A-1C15-4308-BC77-CE81DD8825B1}" destId="{CCCF68BD-E9DF-4503-A0CB-941E78EFBF7E}" srcOrd="0" destOrd="1" presId="urn:microsoft.com/office/officeart/2005/8/layout/chevron1"/>
    <dgm:cxn modelId="{816DBE98-743E-42CC-B354-07BB126AA223}" type="presOf" srcId="{DB3BDEC1-D873-4728-9DE9-C889714905DD}" destId="{F858B9BF-FC29-42E4-AD21-CF692089CCC1}" srcOrd="0" destOrd="0" presId="urn:microsoft.com/office/officeart/2005/8/layout/chevron1"/>
    <dgm:cxn modelId="{3064449F-F2A9-4F59-90DC-B53D7E04E63E}" srcId="{6D761E09-6683-4E3F-A72C-8715B58BA637}" destId="{3046F2B0-3752-4B5F-819E-B1DBC8913DE1}" srcOrd="0" destOrd="0" parTransId="{C647507B-6D8F-4864-897F-89E772472BDA}" sibTransId="{603AC85C-BA54-4102-9B15-1957F0CB68F2}"/>
    <dgm:cxn modelId="{2B2846A4-B4E4-420F-9119-D6500638AAD6}" srcId="{6D761E09-6683-4E3F-A72C-8715B58BA637}" destId="{C9731FE9-FF00-4BCE-8E76-74F29BBD4F47}" srcOrd="1" destOrd="0" parTransId="{97CD1958-8ED5-4B34-985F-945101E06355}" sibTransId="{B8FD3CAE-2BED-46C8-A1D6-82691AD682DE}"/>
    <dgm:cxn modelId="{CD6FB4C4-F0F2-4674-9097-7F447CAD5EE9}" srcId="{DB3BDEC1-D873-4728-9DE9-C889714905DD}" destId="{53BA1506-5F04-455E-BEEB-8A45CFC64BDF}" srcOrd="1" destOrd="0" parTransId="{6959651C-1347-4E4D-A4E2-C13E9F68DCC6}" sibTransId="{00C56254-3FDF-4773-BE5F-AF5AF5958665}"/>
    <dgm:cxn modelId="{CC35A6C5-DD45-4F8F-A437-1F21146B6ADD}" srcId="{106685D1-CF31-4FFA-82D8-34855357CA40}" destId="{DB3BDEC1-D873-4728-9DE9-C889714905DD}" srcOrd="0" destOrd="0" parTransId="{0531D146-DDE9-4F13-94A4-3D035C2AEBD3}" sibTransId="{394A2A23-F27B-4A2A-9E26-EC4875082607}"/>
    <dgm:cxn modelId="{840F83CF-BAD5-4599-B0BD-7BFF7ED8B623}" srcId="{106685D1-CF31-4FFA-82D8-34855357CA40}" destId="{EAC56248-24BB-4400-A0A9-4EF412E68013}" srcOrd="1" destOrd="0" parTransId="{2CEE09E8-5899-4381-AA77-805D7A2991E6}" sibTransId="{920D06CF-DBBE-45FB-8F63-0A5C304AC025}"/>
    <dgm:cxn modelId="{DD83AACF-7F52-4676-9FF2-14D7141D8535}" srcId="{106685D1-CF31-4FFA-82D8-34855357CA40}" destId="{6D761E09-6683-4E3F-A72C-8715B58BA637}" srcOrd="3" destOrd="0" parTransId="{AF8A6C7C-C58B-48CF-AB74-9447D098650F}" sibTransId="{DDEDE8A2-0194-4DB2-9DA0-78F024FCE5A7}"/>
    <dgm:cxn modelId="{454EB7D4-1DCD-4DDE-AF49-7AA07B671FF0}" srcId="{DB3BDEC1-D873-4728-9DE9-C889714905DD}" destId="{0B5855D2-47A9-4ECD-855F-88D2637C613A}" srcOrd="0" destOrd="0" parTransId="{BF5203F3-F7FC-48AE-A2DD-C950F96D8E8A}" sibTransId="{BB9EE1D3-8326-4172-9FF5-4D91DD1A90B8}"/>
    <dgm:cxn modelId="{1678DFD6-A8C6-47CB-A49B-C2C1671D26E5}" type="presOf" srcId="{DA41455D-3AC2-459E-B243-8AD54413C1AB}" destId="{B17DF260-0DA9-4C67-A456-A55CAE68CDE9}" srcOrd="0" destOrd="1" presId="urn:microsoft.com/office/officeart/2005/8/layout/chevron1"/>
    <dgm:cxn modelId="{872EC5EF-A375-40B7-8263-49CF87CC741F}" srcId="{029DD424-8327-4F85-8315-F2C24D1FA701}" destId="{DA41455D-3AC2-459E-B243-8AD54413C1AB}" srcOrd="1" destOrd="0" parTransId="{22915AFB-0DA7-4447-B12B-9A32135FC7DF}" sibTransId="{6CD61F88-6769-422A-A125-8AB06AAFD9D7}"/>
    <dgm:cxn modelId="{7129C2F4-53F0-4EF2-9BAF-BA71FD60F2AB}" type="presOf" srcId="{80D1EE4B-1BDA-44A2-B306-4EC638A88058}" destId="{B17DF260-0DA9-4C67-A456-A55CAE68CDE9}" srcOrd="0" destOrd="2" presId="urn:microsoft.com/office/officeart/2005/8/layout/chevron1"/>
    <dgm:cxn modelId="{CAF4A1FD-FF52-445E-9A46-400F6FF48E96}" srcId="{029DD424-8327-4F85-8315-F2C24D1FA701}" destId="{382D3C45-A518-47CA-B9DF-923AE26E51E8}" srcOrd="0" destOrd="0" parTransId="{8BD9EDEE-9FB7-4CE5-A539-83D7E8E4B440}" sibTransId="{EACF5343-D28A-4593-959F-33F109CF3C2D}"/>
    <dgm:cxn modelId="{520ECFFD-D4B1-42F8-B228-A6A8DC53CE32}" type="presOf" srcId="{C910BAE0-9614-4AD2-8C5C-6FE523151D26}" destId="{62DEF17F-94DA-42D1-9424-98B379789F19}" srcOrd="0" destOrd="0" presId="urn:microsoft.com/office/officeart/2005/8/layout/chevron1"/>
    <dgm:cxn modelId="{6750BC18-68C0-43D0-881C-A934F668024C}" type="presParOf" srcId="{070172FF-5C41-47F5-B819-8D3C0E3C9D45}" destId="{3B0C0952-E4DB-41B2-8368-A6DD4F6A198C}" srcOrd="0" destOrd="0" presId="urn:microsoft.com/office/officeart/2005/8/layout/chevron1"/>
    <dgm:cxn modelId="{2BA5D1FC-3FB6-40BA-8D12-7AA20AFFD20C}" type="presParOf" srcId="{3B0C0952-E4DB-41B2-8368-A6DD4F6A198C}" destId="{F858B9BF-FC29-42E4-AD21-CF692089CCC1}" srcOrd="0" destOrd="0" presId="urn:microsoft.com/office/officeart/2005/8/layout/chevron1"/>
    <dgm:cxn modelId="{01C825DB-5AC7-42E4-98EF-F49DC5069297}" type="presParOf" srcId="{3B0C0952-E4DB-41B2-8368-A6DD4F6A198C}" destId="{EB9F7FA0-D5BD-410F-964A-E4E167141EB3}" srcOrd="1" destOrd="0" presId="urn:microsoft.com/office/officeart/2005/8/layout/chevron1"/>
    <dgm:cxn modelId="{CD5B2B22-5419-439B-87E3-9CBCBBB43B6F}" type="presParOf" srcId="{070172FF-5C41-47F5-B819-8D3C0E3C9D45}" destId="{DD0C8427-DD6E-4D2D-97ED-771486BA80AF}" srcOrd="1" destOrd="0" presId="urn:microsoft.com/office/officeart/2005/8/layout/chevron1"/>
    <dgm:cxn modelId="{B31B3CEF-7C30-4438-AD37-1F82B9B14A76}" type="presParOf" srcId="{070172FF-5C41-47F5-B819-8D3C0E3C9D45}" destId="{8C72E45E-9A47-49AA-976B-E07A4626FC35}" srcOrd="2" destOrd="0" presId="urn:microsoft.com/office/officeart/2005/8/layout/chevron1"/>
    <dgm:cxn modelId="{48756AAE-C362-4A50-8E57-F0B70B86EDBB}" type="presParOf" srcId="{8C72E45E-9A47-49AA-976B-E07A4626FC35}" destId="{54A3DEAD-2EA1-446E-8348-AF8CEA66FA0B}" srcOrd="0" destOrd="0" presId="urn:microsoft.com/office/officeart/2005/8/layout/chevron1"/>
    <dgm:cxn modelId="{DD9F8E68-D0F1-47D4-8B63-4572954AD22D}" type="presParOf" srcId="{8C72E45E-9A47-49AA-976B-E07A4626FC35}" destId="{62DEF17F-94DA-42D1-9424-98B379789F19}" srcOrd="1" destOrd="0" presId="urn:microsoft.com/office/officeart/2005/8/layout/chevron1"/>
    <dgm:cxn modelId="{F06291B6-98AE-49CA-896D-D6469F9D7A07}" type="presParOf" srcId="{070172FF-5C41-47F5-B819-8D3C0E3C9D45}" destId="{BC063C60-4B75-45AC-B03F-B75858BF5D23}" srcOrd="3" destOrd="0" presId="urn:microsoft.com/office/officeart/2005/8/layout/chevron1"/>
    <dgm:cxn modelId="{500B1759-0535-4F53-996A-B3CF747E6E60}" type="presParOf" srcId="{070172FF-5C41-47F5-B819-8D3C0E3C9D45}" destId="{60CC6696-9EEC-4901-A75B-86CD7F36E4B2}" srcOrd="4" destOrd="0" presId="urn:microsoft.com/office/officeart/2005/8/layout/chevron1"/>
    <dgm:cxn modelId="{1CABEF05-6466-4B41-B5D6-D7B5BC7B5459}" type="presParOf" srcId="{60CC6696-9EEC-4901-A75B-86CD7F36E4B2}" destId="{899EFAD1-83F8-4605-9A90-D0FD8826BCBB}" srcOrd="0" destOrd="0" presId="urn:microsoft.com/office/officeart/2005/8/layout/chevron1"/>
    <dgm:cxn modelId="{9DB15C1C-FC9C-4C47-9669-0EA87F131EFA}" type="presParOf" srcId="{60CC6696-9EEC-4901-A75B-86CD7F36E4B2}" destId="{B17DF260-0DA9-4C67-A456-A55CAE68CDE9}" srcOrd="1" destOrd="0" presId="urn:microsoft.com/office/officeart/2005/8/layout/chevron1"/>
    <dgm:cxn modelId="{90751B89-92C1-486E-B4FC-9D832CDABCA3}" type="presParOf" srcId="{070172FF-5C41-47F5-B819-8D3C0E3C9D45}" destId="{185D32EF-6A7C-4809-9F18-F01AC9F6BBE5}" srcOrd="5" destOrd="0" presId="urn:microsoft.com/office/officeart/2005/8/layout/chevron1"/>
    <dgm:cxn modelId="{51D4B797-8354-470E-A361-2C9703DCFC00}" type="presParOf" srcId="{070172FF-5C41-47F5-B819-8D3C0E3C9D45}" destId="{C050F459-084F-46D7-A465-F66EE5DEA8BA}" srcOrd="6" destOrd="0" presId="urn:microsoft.com/office/officeart/2005/8/layout/chevron1"/>
    <dgm:cxn modelId="{1B377AB7-1154-4497-824E-C26B3197D3C2}" type="presParOf" srcId="{C050F459-084F-46D7-A465-F66EE5DEA8BA}" destId="{4000B2EB-9C3B-4A23-87B0-077363754B46}" srcOrd="0" destOrd="0" presId="urn:microsoft.com/office/officeart/2005/8/layout/chevron1"/>
    <dgm:cxn modelId="{22E418A9-7EBF-4A07-9C4D-27120B0422A9}" type="presParOf" srcId="{C050F459-084F-46D7-A465-F66EE5DEA8BA}" destId="{CCCF68BD-E9DF-4503-A0CB-941E78EFBF7E}" srcOrd="1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982779C9-0801-4AE7-851C-5A907062CD18}" type="doc">
      <dgm:prSet loTypeId="urn:microsoft.com/office/officeart/2018/2/layout/IconVerticalSolidList" loCatId="icon" qsTypeId="urn:microsoft.com/office/officeart/2005/8/quickstyle/3d4" qsCatId="3D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369700CF-1BC6-450B-BBE9-AF184A9AD97A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2500"/>
            <a:t>Order of Payment</a:t>
          </a:r>
        </a:p>
      </dgm:t>
    </dgm:pt>
    <dgm:pt modelId="{CFDA7FFD-AFFB-4317-A377-D972822A6B15}" type="parTrans" cxnId="{96385BB0-D118-48FB-B0B8-E69EC402FF58}">
      <dgm:prSet/>
      <dgm:spPr/>
      <dgm:t>
        <a:bodyPr/>
        <a:lstStyle/>
        <a:p>
          <a:endParaRPr lang="en-US"/>
        </a:p>
      </dgm:t>
    </dgm:pt>
    <dgm:pt modelId="{E3BF35E8-FFC3-469D-9221-E15AA9681F2B}" type="sibTrans" cxnId="{96385BB0-D118-48FB-B0B8-E69EC402FF58}">
      <dgm:prSet/>
      <dgm:spPr/>
      <dgm:t>
        <a:bodyPr/>
        <a:lstStyle/>
        <a:p>
          <a:endParaRPr lang="en-US"/>
        </a:p>
      </dgm:t>
    </dgm:pt>
    <dgm:pt modelId="{73B40857-A02A-408A-B60D-AA93E9E4E711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1800"/>
            <a:t>1) NHIT Funds </a:t>
          </a:r>
          <a:r>
            <a:rPr lang="en-US" sz="1800" i="1"/>
            <a:t>(If Earned)</a:t>
          </a:r>
        </a:p>
      </dgm:t>
    </dgm:pt>
    <dgm:pt modelId="{21E97570-FDFC-471F-9D5C-C1DED83CD26B}" type="parTrans" cxnId="{660F699B-CF93-4D7E-953F-E8ED7BE0681A}">
      <dgm:prSet/>
      <dgm:spPr/>
      <dgm:t>
        <a:bodyPr/>
        <a:lstStyle/>
        <a:p>
          <a:endParaRPr lang="en-US"/>
        </a:p>
      </dgm:t>
    </dgm:pt>
    <dgm:pt modelId="{B63918FA-B3BF-4159-AF57-1E049B08ACA5}" type="sibTrans" cxnId="{660F699B-CF93-4D7E-953F-E8ED7BE0681A}">
      <dgm:prSet/>
      <dgm:spPr/>
      <dgm:t>
        <a:bodyPr/>
        <a:lstStyle/>
        <a:p>
          <a:endParaRPr lang="en-US"/>
        </a:p>
      </dgm:t>
    </dgm:pt>
    <dgm:pt modelId="{4032512D-D2A4-4020-A595-B8A9703ECD75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1800"/>
            <a:t>2) Rollover District Funds </a:t>
          </a:r>
          <a:r>
            <a:rPr lang="en-US" sz="1800" i="1"/>
            <a:t>(If Available) </a:t>
          </a:r>
        </a:p>
      </dgm:t>
    </dgm:pt>
    <dgm:pt modelId="{4C4F425F-CB1E-46D4-9E07-5EFF1542D71E}" type="parTrans" cxnId="{5B952838-CD62-4104-B8F3-6214A6452983}">
      <dgm:prSet/>
      <dgm:spPr/>
      <dgm:t>
        <a:bodyPr/>
        <a:lstStyle/>
        <a:p>
          <a:endParaRPr lang="en-US"/>
        </a:p>
      </dgm:t>
    </dgm:pt>
    <dgm:pt modelId="{2A676316-0D19-4D70-8862-AC3D930E885A}" type="sibTrans" cxnId="{5B952838-CD62-4104-B8F3-6214A6452983}">
      <dgm:prSet/>
      <dgm:spPr/>
      <dgm:t>
        <a:bodyPr/>
        <a:lstStyle/>
        <a:p>
          <a:endParaRPr lang="en-US"/>
        </a:p>
      </dgm:t>
    </dgm:pt>
    <dgm:pt modelId="{42B6221E-903D-4492-A88A-2AAC5EEE3184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1800"/>
            <a:t>3) FSA Election </a:t>
          </a:r>
          <a:r>
            <a:rPr lang="en-US" sz="1800" i="1"/>
            <a:t>(Optional)</a:t>
          </a:r>
        </a:p>
      </dgm:t>
    </dgm:pt>
    <dgm:pt modelId="{DEFE9728-7DA1-4381-932B-B014357BAB93}" type="parTrans" cxnId="{B1033D00-E6E3-4138-81F9-652BB60EC049}">
      <dgm:prSet/>
      <dgm:spPr/>
      <dgm:t>
        <a:bodyPr/>
        <a:lstStyle/>
        <a:p>
          <a:endParaRPr lang="en-US"/>
        </a:p>
      </dgm:t>
    </dgm:pt>
    <dgm:pt modelId="{92473502-8597-4EC3-B99C-CB655D434945}" type="sibTrans" cxnId="{B1033D00-E6E3-4138-81F9-652BB60EC049}">
      <dgm:prSet/>
      <dgm:spPr/>
      <dgm:t>
        <a:bodyPr/>
        <a:lstStyle/>
        <a:p>
          <a:endParaRPr lang="en-US"/>
        </a:p>
      </dgm:t>
    </dgm:pt>
    <dgm:pt modelId="{6DC06DAD-C7CF-4310-9EA8-A02D58597375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How to Access Funds</a:t>
          </a:r>
        </a:p>
      </dgm:t>
    </dgm:pt>
    <dgm:pt modelId="{DF978B00-372B-4316-B5DB-57D7CFCD0FC0}" type="parTrans" cxnId="{1C4B5E8F-8E24-439F-BE54-7872EE662592}">
      <dgm:prSet/>
      <dgm:spPr/>
      <dgm:t>
        <a:bodyPr/>
        <a:lstStyle/>
        <a:p>
          <a:endParaRPr lang="en-US"/>
        </a:p>
      </dgm:t>
    </dgm:pt>
    <dgm:pt modelId="{7513FAD0-6096-4B0D-8CA0-195A76D7E529}" type="sibTrans" cxnId="{1C4B5E8F-8E24-439F-BE54-7872EE662592}">
      <dgm:prSet/>
      <dgm:spPr/>
      <dgm:t>
        <a:bodyPr/>
        <a:lstStyle/>
        <a:p>
          <a:endParaRPr lang="en-US"/>
        </a:p>
      </dgm:t>
    </dgm:pt>
    <dgm:pt modelId="{953BCC28-88BC-4003-9CD5-077286F71A8F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1800"/>
            <a:t>- Swipe at point of service (i.e. Pharmacy)</a:t>
          </a:r>
        </a:p>
      </dgm:t>
    </dgm:pt>
    <dgm:pt modelId="{2703733C-BD47-430C-8B4F-B2086CE136AB}" type="parTrans" cxnId="{72C89E25-8C8C-417C-AB48-91ABE27B230A}">
      <dgm:prSet/>
      <dgm:spPr/>
      <dgm:t>
        <a:bodyPr/>
        <a:lstStyle/>
        <a:p>
          <a:endParaRPr lang="en-US"/>
        </a:p>
      </dgm:t>
    </dgm:pt>
    <dgm:pt modelId="{FECF8AF4-5481-496C-8B21-C2A896FA01D7}" type="sibTrans" cxnId="{72C89E25-8C8C-417C-AB48-91ABE27B230A}">
      <dgm:prSet/>
      <dgm:spPr/>
      <dgm:t>
        <a:bodyPr/>
        <a:lstStyle/>
        <a:p>
          <a:endParaRPr lang="en-US"/>
        </a:p>
      </dgm:t>
    </dgm:pt>
    <dgm:pt modelId="{98339DF2-75F6-4D1D-8F8D-31528D18380E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1800"/>
            <a:t>- Use as Visa card to pay invoices after service</a:t>
          </a:r>
        </a:p>
      </dgm:t>
    </dgm:pt>
    <dgm:pt modelId="{4AB8F091-971E-4F70-AFBE-559CB658A5E9}" type="parTrans" cxnId="{E71C3957-6D51-4F4E-AF6E-C77EB3869ADB}">
      <dgm:prSet/>
      <dgm:spPr/>
      <dgm:t>
        <a:bodyPr/>
        <a:lstStyle/>
        <a:p>
          <a:endParaRPr lang="en-US"/>
        </a:p>
      </dgm:t>
    </dgm:pt>
    <dgm:pt modelId="{DF84DBED-FAF6-49B7-9494-C6E16BDE1BA5}" type="sibTrans" cxnId="{E71C3957-6D51-4F4E-AF6E-C77EB3869ADB}">
      <dgm:prSet/>
      <dgm:spPr/>
      <dgm:t>
        <a:bodyPr/>
        <a:lstStyle/>
        <a:p>
          <a:endParaRPr lang="en-US"/>
        </a:p>
      </dgm:t>
    </dgm:pt>
    <dgm:pt modelId="{47A94965-E2B8-48E4-B8DF-36244D21C6B0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1800"/>
            <a:t>- Paid out of pocket? Submit receipt and EOB to Benefit     </a:t>
          </a:r>
        </a:p>
        <a:p>
          <a:pPr>
            <a:lnSpc>
              <a:spcPct val="100000"/>
            </a:lnSpc>
          </a:pPr>
          <a:r>
            <a:rPr lang="en-US" sz="1800"/>
            <a:t>  Strategies for reimbursement</a:t>
          </a:r>
        </a:p>
      </dgm:t>
    </dgm:pt>
    <dgm:pt modelId="{CC1F2251-9E76-4039-84DD-B4EC894D9E8E}" type="parTrans" cxnId="{C1A7E7E8-2B9A-4982-B7F9-325EE51C709F}">
      <dgm:prSet/>
      <dgm:spPr/>
      <dgm:t>
        <a:bodyPr/>
        <a:lstStyle/>
        <a:p>
          <a:endParaRPr lang="en-US"/>
        </a:p>
      </dgm:t>
    </dgm:pt>
    <dgm:pt modelId="{9FB7E2C5-6370-4339-8FE6-4ED927E533D8}" type="sibTrans" cxnId="{C1A7E7E8-2B9A-4982-B7F9-325EE51C709F}">
      <dgm:prSet/>
      <dgm:spPr/>
      <dgm:t>
        <a:bodyPr/>
        <a:lstStyle/>
        <a:p>
          <a:endParaRPr lang="en-US"/>
        </a:p>
      </dgm:t>
    </dgm:pt>
    <dgm:pt modelId="{C9DDA3E4-3D38-4669-8AA9-5AF63DF589CB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2800"/>
            <a:t>All On One Card!</a:t>
          </a:r>
          <a:endParaRPr lang="en-US" sz="2800" i="1"/>
        </a:p>
      </dgm:t>
    </dgm:pt>
    <dgm:pt modelId="{3511BE75-4C8D-4A0E-A956-4771A992C576}" type="parTrans" cxnId="{8275002C-C403-4A49-BE80-48E06FCB329C}">
      <dgm:prSet/>
      <dgm:spPr/>
      <dgm:t>
        <a:bodyPr/>
        <a:lstStyle/>
        <a:p>
          <a:endParaRPr lang="en-US"/>
        </a:p>
      </dgm:t>
    </dgm:pt>
    <dgm:pt modelId="{541A5420-BF69-4468-BFDD-6B97F8542B3D}" type="sibTrans" cxnId="{8275002C-C403-4A49-BE80-48E06FCB329C}">
      <dgm:prSet/>
      <dgm:spPr/>
      <dgm:t>
        <a:bodyPr/>
        <a:lstStyle/>
        <a:p>
          <a:endParaRPr lang="en-US"/>
        </a:p>
      </dgm:t>
    </dgm:pt>
    <dgm:pt modelId="{DC8A0A27-91C0-49F1-ABC1-856E38B4C633}" type="pres">
      <dgm:prSet presAssocID="{982779C9-0801-4AE7-851C-5A907062CD18}" presName="root" presStyleCnt="0">
        <dgm:presLayoutVars>
          <dgm:dir/>
          <dgm:resizeHandles val="exact"/>
        </dgm:presLayoutVars>
      </dgm:prSet>
      <dgm:spPr/>
    </dgm:pt>
    <dgm:pt modelId="{F8B5BA33-A533-4280-A131-E65D461F81C7}" type="pres">
      <dgm:prSet presAssocID="{369700CF-1BC6-450B-BBE9-AF184A9AD97A}" presName="compNode" presStyleCnt="0"/>
      <dgm:spPr/>
    </dgm:pt>
    <dgm:pt modelId="{C767EA1D-5882-4749-908B-C2B9F94F645B}" type="pres">
      <dgm:prSet presAssocID="{369700CF-1BC6-450B-BBE9-AF184A9AD97A}" presName="bgRect" presStyleLbl="bgShp" presStyleIdx="0" presStyleCnt="2" custScaleY="148541"/>
      <dgm:spPr/>
    </dgm:pt>
    <dgm:pt modelId="{16A0E4A6-598E-473A-AFEB-5C9AAE08F844}" type="pres">
      <dgm:prSet presAssocID="{369700CF-1BC6-450B-BBE9-AF184A9AD97A}" presName="iconRect" presStyleLbl="node1" presStyleIdx="0" presStyleCnt="2" custLinFactNeighborX="3696" custLinFactNeighborY="420"/>
      <dgm:spPr>
        <a:blipFill rotWithShape="1">
          <a:blip xmlns:r="http://schemas.openxmlformats.org/officeDocument/2006/relationships" r:embed="rId1"/>
          <a:srcRect/>
          <a:stretch>
            <a:fillRect/>
          </a:stretch>
        </a:blipFill>
      </dgm:spPr>
    </dgm:pt>
    <dgm:pt modelId="{1DD6EBA0-B971-428D-85BE-E4AA502924B2}" type="pres">
      <dgm:prSet presAssocID="{369700CF-1BC6-450B-BBE9-AF184A9AD97A}" presName="spaceRect" presStyleCnt="0"/>
      <dgm:spPr/>
    </dgm:pt>
    <dgm:pt modelId="{C2765F26-0209-4DDB-8EC2-031FB7578F54}" type="pres">
      <dgm:prSet presAssocID="{369700CF-1BC6-450B-BBE9-AF184A9AD97A}" presName="parTx" presStyleLbl="revTx" presStyleIdx="0" presStyleCnt="4">
        <dgm:presLayoutVars>
          <dgm:chMax val="0"/>
          <dgm:chPref val="0"/>
        </dgm:presLayoutVars>
      </dgm:prSet>
      <dgm:spPr/>
    </dgm:pt>
    <dgm:pt modelId="{13BB5E1D-EF52-4DEC-A23E-59C28155BC1B}" type="pres">
      <dgm:prSet presAssocID="{369700CF-1BC6-450B-BBE9-AF184A9AD97A}" presName="desTx" presStyleLbl="revTx" presStyleIdx="1" presStyleCnt="4" custLinFactNeighborX="-23074" custLinFactNeighborY="1726">
        <dgm:presLayoutVars/>
      </dgm:prSet>
      <dgm:spPr/>
    </dgm:pt>
    <dgm:pt modelId="{F631C25C-B1D4-4864-A79E-EF1935F74564}" type="pres">
      <dgm:prSet presAssocID="{E3BF35E8-FFC3-469D-9221-E15AA9681F2B}" presName="sibTrans" presStyleCnt="0"/>
      <dgm:spPr/>
    </dgm:pt>
    <dgm:pt modelId="{876D2398-5F46-49BF-89A5-74F743BC62B6}" type="pres">
      <dgm:prSet presAssocID="{6DC06DAD-C7CF-4310-9EA8-A02D58597375}" presName="compNode" presStyleCnt="0"/>
      <dgm:spPr/>
    </dgm:pt>
    <dgm:pt modelId="{8015BDBE-1F41-4C3E-AEA3-77114EF99C1B}" type="pres">
      <dgm:prSet presAssocID="{6DC06DAD-C7CF-4310-9EA8-A02D58597375}" presName="bgRect" presStyleLbl="bgShp" presStyleIdx="1" presStyleCnt="2" custScaleY="144522" custLinFactNeighborX="256" custLinFactNeighborY="-7837"/>
      <dgm:spPr/>
    </dgm:pt>
    <dgm:pt modelId="{AD16FE3A-1FFD-4FFC-BFD1-9A8CA551ADD3}" type="pres">
      <dgm:prSet presAssocID="{6DC06DAD-C7CF-4310-9EA8-A02D58597375}" presName="iconRect" presStyleLbl="node1" presStyleIdx="1" presStyleCnt="2"/>
      <dgm:spPr>
        <a:blipFill rotWithShape="1">
          <a:blip xmlns:r="http://schemas.openxmlformats.org/officeDocument/2006/relationships" r:embed="rId2"/>
          <a:srcRect/>
          <a:stretch>
            <a:fillRect/>
          </a:stretch>
        </a:blipFill>
      </dgm:spPr>
    </dgm:pt>
    <dgm:pt modelId="{E996A138-9FF9-40E2-9022-F72E91F2297A}" type="pres">
      <dgm:prSet presAssocID="{6DC06DAD-C7CF-4310-9EA8-A02D58597375}" presName="spaceRect" presStyleCnt="0"/>
      <dgm:spPr/>
    </dgm:pt>
    <dgm:pt modelId="{5923B58A-E603-4880-A949-FBB10215FBF6}" type="pres">
      <dgm:prSet presAssocID="{6DC06DAD-C7CF-4310-9EA8-A02D58597375}" presName="parTx" presStyleLbl="revTx" presStyleIdx="2" presStyleCnt="4">
        <dgm:presLayoutVars>
          <dgm:chMax val="0"/>
          <dgm:chPref val="0"/>
        </dgm:presLayoutVars>
      </dgm:prSet>
      <dgm:spPr/>
    </dgm:pt>
    <dgm:pt modelId="{D4D735A8-417E-40EC-9520-C5F3E303BE23}" type="pres">
      <dgm:prSet presAssocID="{6DC06DAD-C7CF-4310-9EA8-A02D58597375}" presName="desTx" presStyleLbl="revTx" presStyleIdx="3" presStyleCnt="4" custScaleX="134366" custLinFactNeighborX="-13089" custLinFactNeighborY="-9643">
        <dgm:presLayoutVars/>
      </dgm:prSet>
      <dgm:spPr/>
    </dgm:pt>
  </dgm:ptLst>
  <dgm:cxnLst>
    <dgm:cxn modelId="{B1033D00-E6E3-4138-81F9-652BB60EC049}" srcId="{369700CF-1BC6-450B-BBE9-AF184A9AD97A}" destId="{42B6221E-903D-4492-A88A-2AAC5EEE3184}" srcOrd="3" destOrd="0" parTransId="{DEFE9728-7DA1-4381-932B-B014357BAB93}" sibTransId="{92473502-8597-4EC3-B99C-CB655D434945}"/>
    <dgm:cxn modelId="{AA023511-CDB0-435E-B978-B94F19F1DC8A}" type="presOf" srcId="{42B6221E-903D-4492-A88A-2AAC5EEE3184}" destId="{13BB5E1D-EF52-4DEC-A23E-59C28155BC1B}" srcOrd="0" destOrd="3" presId="urn:microsoft.com/office/officeart/2018/2/layout/IconVerticalSolidList"/>
    <dgm:cxn modelId="{72C89E25-8C8C-417C-AB48-91ABE27B230A}" srcId="{6DC06DAD-C7CF-4310-9EA8-A02D58597375}" destId="{953BCC28-88BC-4003-9CD5-077286F71A8F}" srcOrd="0" destOrd="0" parTransId="{2703733C-BD47-430C-8B4F-B2086CE136AB}" sibTransId="{FECF8AF4-5481-496C-8B21-C2A896FA01D7}"/>
    <dgm:cxn modelId="{E7168E29-57FD-4844-A198-F17D2DE3CF72}" type="presOf" srcId="{953BCC28-88BC-4003-9CD5-077286F71A8F}" destId="{D4D735A8-417E-40EC-9520-C5F3E303BE23}" srcOrd="0" destOrd="0" presId="urn:microsoft.com/office/officeart/2018/2/layout/IconVerticalSolidList"/>
    <dgm:cxn modelId="{8275002C-C403-4A49-BE80-48E06FCB329C}" srcId="{369700CF-1BC6-450B-BBE9-AF184A9AD97A}" destId="{C9DDA3E4-3D38-4669-8AA9-5AF63DF589CB}" srcOrd="0" destOrd="0" parTransId="{3511BE75-4C8D-4A0E-A956-4771A992C576}" sibTransId="{541A5420-BF69-4468-BFDD-6B97F8542B3D}"/>
    <dgm:cxn modelId="{902B5C2D-2954-44E5-A61A-2EF04DCC03FC}" type="presOf" srcId="{73B40857-A02A-408A-B60D-AA93E9E4E711}" destId="{13BB5E1D-EF52-4DEC-A23E-59C28155BC1B}" srcOrd="0" destOrd="1" presId="urn:microsoft.com/office/officeart/2018/2/layout/IconVerticalSolidList"/>
    <dgm:cxn modelId="{5B952838-CD62-4104-B8F3-6214A6452983}" srcId="{369700CF-1BC6-450B-BBE9-AF184A9AD97A}" destId="{4032512D-D2A4-4020-A595-B8A9703ECD75}" srcOrd="2" destOrd="0" parTransId="{4C4F425F-CB1E-46D4-9E07-5EFF1542D71E}" sibTransId="{2A676316-0D19-4D70-8862-AC3D930E885A}"/>
    <dgm:cxn modelId="{68730943-4D74-4772-830C-F0812CDED700}" type="presOf" srcId="{4032512D-D2A4-4020-A595-B8A9703ECD75}" destId="{13BB5E1D-EF52-4DEC-A23E-59C28155BC1B}" srcOrd="0" destOrd="2" presId="urn:microsoft.com/office/officeart/2018/2/layout/IconVerticalSolidList"/>
    <dgm:cxn modelId="{3AD12251-9FC3-41BE-A6A9-2A90AF658C6B}" type="presOf" srcId="{369700CF-1BC6-450B-BBE9-AF184A9AD97A}" destId="{C2765F26-0209-4DDB-8EC2-031FB7578F54}" srcOrd="0" destOrd="0" presId="urn:microsoft.com/office/officeart/2018/2/layout/IconVerticalSolidList"/>
    <dgm:cxn modelId="{E71C3957-6D51-4F4E-AF6E-C77EB3869ADB}" srcId="{6DC06DAD-C7CF-4310-9EA8-A02D58597375}" destId="{98339DF2-75F6-4D1D-8F8D-31528D18380E}" srcOrd="1" destOrd="0" parTransId="{4AB8F091-971E-4F70-AFBE-559CB658A5E9}" sibTransId="{DF84DBED-FAF6-49B7-9494-C6E16BDE1BA5}"/>
    <dgm:cxn modelId="{F2B4AA83-C3CC-4037-BD21-EE69D5C6C526}" type="presOf" srcId="{6DC06DAD-C7CF-4310-9EA8-A02D58597375}" destId="{5923B58A-E603-4880-A949-FBB10215FBF6}" srcOrd="0" destOrd="0" presId="urn:microsoft.com/office/officeart/2018/2/layout/IconVerticalSolidList"/>
    <dgm:cxn modelId="{1C4B5E8F-8E24-439F-BE54-7872EE662592}" srcId="{982779C9-0801-4AE7-851C-5A907062CD18}" destId="{6DC06DAD-C7CF-4310-9EA8-A02D58597375}" srcOrd="1" destOrd="0" parTransId="{DF978B00-372B-4316-B5DB-57D7CFCD0FC0}" sibTransId="{7513FAD0-6096-4B0D-8CA0-195A76D7E529}"/>
    <dgm:cxn modelId="{660F699B-CF93-4D7E-953F-E8ED7BE0681A}" srcId="{369700CF-1BC6-450B-BBE9-AF184A9AD97A}" destId="{73B40857-A02A-408A-B60D-AA93E9E4E711}" srcOrd="1" destOrd="0" parTransId="{21E97570-FDFC-471F-9D5C-C1DED83CD26B}" sibTransId="{B63918FA-B3BF-4159-AF57-1E049B08ACA5}"/>
    <dgm:cxn modelId="{41CA71A1-FE99-4D32-A0B9-1540D1F7DD19}" type="presOf" srcId="{98339DF2-75F6-4D1D-8F8D-31528D18380E}" destId="{D4D735A8-417E-40EC-9520-C5F3E303BE23}" srcOrd="0" destOrd="1" presId="urn:microsoft.com/office/officeart/2018/2/layout/IconVerticalSolidList"/>
    <dgm:cxn modelId="{8B57D7AF-375E-4C2C-A59C-4D2A88218FA8}" type="presOf" srcId="{47A94965-E2B8-48E4-B8DF-36244D21C6B0}" destId="{D4D735A8-417E-40EC-9520-C5F3E303BE23}" srcOrd="0" destOrd="2" presId="urn:microsoft.com/office/officeart/2018/2/layout/IconVerticalSolidList"/>
    <dgm:cxn modelId="{96385BB0-D118-48FB-B0B8-E69EC402FF58}" srcId="{982779C9-0801-4AE7-851C-5A907062CD18}" destId="{369700CF-1BC6-450B-BBE9-AF184A9AD97A}" srcOrd="0" destOrd="0" parTransId="{CFDA7FFD-AFFB-4317-A377-D972822A6B15}" sibTransId="{E3BF35E8-FFC3-469D-9221-E15AA9681F2B}"/>
    <dgm:cxn modelId="{54FB86C6-5130-42C3-9CB1-1624D4753641}" type="presOf" srcId="{982779C9-0801-4AE7-851C-5A907062CD18}" destId="{DC8A0A27-91C0-49F1-ABC1-856E38B4C633}" srcOrd="0" destOrd="0" presId="urn:microsoft.com/office/officeart/2018/2/layout/IconVerticalSolidList"/>
    <dgm:cxn modelId="{64719CCF-9BEE-4081-8DB5-A1DE579CB468}" type="presOf" srcId="{C9DDA3E4-3D38-4669-8AA9-5AF63DF589CB}" destId="{13BB5E1D-EF52-4DEC-A23E-59C28155BC1B}" srcOrd="0" destOrd="0" presId="urn:microsoft.com/office/officeart/2018/2/layout/IconVerticalSolidList"/>
    <dgm:cxn modelId="{C1A7E7E8-2B9A-4982-B7F9-325EE51C709F}" srcId="{6DC06DAD-C7CF-4310-9EA8-A02D58597375}" destId="{47A94965-E2B8-48E4-B8DF-36244D21C6B0}" srcOrd="2" destOrd="0" parTransId="{CC1F2251-9E76-4039-84DD-B4EC894D9E8E}" sibTransId="{9FB7E2C5-6370-4339-8FE6-4ED927E533D8}"/>
    <dgm:cxn modelId="{54A7D7DF-83B3-464F-A68A-AD9F2941E595}" type="presParOf" srcId="{DC8A0A27-91C0-49F1-ABC1-856E38B4C633}" destId="{F8B5BA33-A533-4280-A131-E65D461F81C7}" srcOrd="0" destOrd="0" presId="urn:microsoft.com/office/officeart/2018/2/layout/IconVerticalSolidList"/>
    <dgm:cxn modelId="{0BA171AA-01F7-4F34-B4D5-85668783A879}" type="presParOf" srcId="{F8B5BA33-A533-4280-A131-E65D461F81C7}" destId="{C767EA1D-5882-4749-908B-C2B9F94F645B}" srcOrd="0" destOrd="0" presId="urn:microsoft.com/office/officeart/2018/2/layout/IconVerticalSolidList"/>
    <dgm:cxn modelId="{FFF3B438-DD2B-44D0-9373-6CC153B574F8}" type="presParOf" srcId="{F8B5BA33-A533-4280-A131-E65D461F81C7}" destId="{16A0E4A6-598E-473A-AFEB-5C9AAE08F844}" srcOrd="1" destOrd="0" presId="urn:microsoft.com/office/officeart/2018/2/layout/IconVerticalSolidList"/>
    <dgm:cxn modelId="{2B69E891-C544-45CF-84C5-E9DC53ED434C}" type="presParOf" srcId="{F8B5BA33-A533-4280-A131-E65D461F81C7}" destId="{1DD6EBA0-B971-428D-85BE-E4AA502924B2}" srcOrd="2" destOrd="0" presId="urn:microsoft.com/office/officeart/2018/2/layout/IconVerticalSolidList"/>
    <dgm:cxn modelId="{BD87E36B-1C5D-4386-B8FD-5099A7D0B173}" type="presParOf" srcId="{F8B5BA33-A533-4280-A131-E65D461F81C7}" destId="{C2765F26-0209-4DDB-8EC2-031FB7578F54}" srcOrd="3" destOrd="0" presId="urn:microsoft.com/office/officeart/2018/2/layout/IconVerticalSolidList"/>
    <dgm:cxn modelId="{353F69C4-12C5-4A1E-B604-F372ACE04C8C}" type="presParOf" srcId="{F8B5BA33-A533-4280-A131-E65D461F81C7}" destId="{13BB5E1D-EF52-4DEC-A23E-59C28155BC1B}" srcOrd="4" destOrd="0" presId="urn:microsoft.com/office/officeart/2018/2/layout/IconVerticalSolidList"/>
    <dgm:cxn modelId="{2DBDCD00-07D0-4B67-A69D-199846D805C7}" type="presParOf" srcId="{DC8A0A27-91C0-49F1-ABC1-856E38B4C633}" destId="{F631C25C-B1D4-4864-A79E-EF1935F74564}" srcOrd="1" destOrd="0" presId="urn:microsoft.com/office/officeart/2018/2/layout/IconVerticalSolidList"/>
    <dgm:cxn modelId="{1D9CBC20-5DFB-4C37-9711-8247379B0FCF}" type="presParOf" srcId="{DC8A0A27-91C0-49F1-ABC1-856E38B4C633}" destId="{876D2398-5F46-49BF-89A5-74F743BC62B6}" srcOrd="2" destOrd="0" presId="urn:microsoft.com/office/officeart/2018/2/layout/IconVerticalSolidList"/>
    <dgm:cxn modelId="{9EAA1BCD-4E9A-4485-B0A6-87CBAF422C8F}" type="presParOf" srcId="{876D2398-5F46-49BF-89A5-74F743BC62B6}" destId="{8015BDBE-1F41-4C3E-AEA3-77114EF99C1B}" srcOrd="0" destOrd="0" presId="urn:microsoft.com/office/officeart/2018/2/layout/IconVerticalSolidList"/>
    <dgm:cxn modelId="{7C08E85E-9B4D-4318-A98C-AF5E18BAD759}" type="presParOf" srcId="{876D2398-5F46-49BF-89A5-74F743BC62B6}" destId="{AD16FE3A-1FFD-4FFC-BFD1-9A8CA551ADD3}" srcOrd="1" destOrd="0" presId="urn:microsoft.com/office/officeart/2018/2/layout/IconVerticalSolidList"/>
    <dgm:cxn modelId="{6EDED185-4781-468B-A779-3B7B6AED158A}" type="presParOf" srcId="{876D2398-5F46-49BF-89A5-74F743BC62B6}" destId="{E996A138-9FF9-40E2-9022-F72E91F2297A}" srcOrd="2" destOrd="0" presId="urn:microsoft.com/office/officeart/2018/2/layout/IconVerticalSolidList"/>
    <dgm:cxn modelId="{78BD1EB9-C64C-4DD8-8FB7-3B74A750B993}" type="presParOf" srcId="{876D2398-5F46-49BF-89A5-74F743BC62B6}" destId="{5923B58A-E603-4880-A949-FBB10215FBF6}" srcOrd="3" destOrd="0" presId="urn:microsoft.com/office/officeart/2018/2/layout/IconVerticalSolidList"/>
    <dgm:cxn modelId="{718C9EDE-DB69-4031-BDED-DD07C549C3AC}" type="presParOf" srcId="{876D2398-5F46-49BF-89A5-74F743BC62B6}" destId="{D4D735A8-417E-40EC-9520-C5F3E303BE23}" srcOrd="4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D75D64C-DDCC-4909-A100-00E1A8D47F62}">
      <dsp:nvSpPr>
        <dsp:cNvPr id="0" name=""/>
        <dsp:cNvSpPr/>
      </dsp:nvSpPr>
      <dsp:spPr>
        <a:xfrm>
          <a:off x="0" y="2442"/>
          <a:ext cx="6513603" cy="1238008"/>
        </a:xfrm>
        <a:prstGeom prst="roundRect">
          <a:avLst>
            <a:gd name="adj" fmla="val 10000"/>
          </a:avLst>
        </a:prstGeom>
        <a:solidFill>
          <a:srgbClr val="5D87A1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ACADAAA-30CE-4F28-8307-ECE30D727918}">
      <dsp:nvSpPr>
        <dsp:cNvPr id="0" name=""/>
        <dsp:cNvSpPr/>
      </dsp:nvSpPr>
      <dsp:spPr>
        <a:xfrm>
          <a:off x="374497" y="280994"/>
          <a:ext cx="680904" cy="680904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26EF5BD-8DC1-412D-BC7A-503108884CA5}">
      <dsp:nvSpPr>
        <dsp:cNvPr id="0" name=""/>
        <dsp:cNvSpPr/>
      </dsp:nvSpPr>
      <dsp:spPr>
        <a:xfrm>
          <a:off x="1429899" y="2442"/>
          <a:ext cx="5083704" cy="123800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1023" tIns="131023" rIns="131023" bIns="131023" numCol="1" spcCol="1270" anchor="ctr" anchorCtr="0">
          <a:noAutofit/>
        </a:bodyPr>
        <a:lstStyle/>
        <a:p>
          <a:pPr marL="0" lvl="0" indent="0" algn="l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Webinar Mode: Automatically Muted and Camara Is off. </a:t>
          </a:r>
        </a:p>
      </dsp:txBody>
      <dsp:txXfrm>
        <a:off x="1429899" y="2442"/>
        <a:ext cx="5083704" cy="1238008"/>
      </dsp:txXfrm>
    </dsp:sp>
    <dsp:sp modelId="{99991A9F-D178-4B0B-B00B-4DDB550FF3D3}">
      <dsp:nvSpPr>
        <dsp:cNvPr id="0" name=""/>
        <dsp:cNvSpPr/>
      </dsp:nvSpPr>
      <dsp:spPr>
        <a:xfrm>
          <a:off x="0" y="1549953"/>
          <a:ext cx="6513603" cy="1238008"/>
        </a:xfrm>
        <a:prstGeom prst="roundRect">
          <a:avLst>
            <a:gd name="adj" fmla="val 10000"/>
          </a:avLst>
        </a:prstGeom>
        <a:solidFill>
          <a:srgbClr val="55A594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3441433-59E1-45BC-90F3-8C61BA89A4A2}">
      <dsp:nvSpPr>
        <dsp:cNvPr id="0" name=""/>
        <dsp:cNvSpPr/>
      </dsp:nvSpPr>
      <dsp:spPr>
        <a:xfrm>
          <a:off x="374497" y="1828505"/>
          <a:ext cx="680904" cy="680904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1D04BF4-7C1B-4749-AFA1-895499A876EE}">
      <dsp:nvSpPr>
        <dsp:cNvPr id="0" name=""/>
        <dsp:cNvSpPr/>
      </dsp:nvSpPr>
      <dsp:spPr>
        <a:xfrm>
          <a:off x="1429899" y="1549953"/>
          <a:ext cx="5083704" cy="123800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1023" tIns="131023" rIns="131023" bIns="131023" numCol="1" spcCol="1270" anchor="ctr" anchorCtr="0">
          <a:noAutofit/>
        </a:bodyPr>
        <a:lstStyle/>
        <a:p>
          <a:pPr marL="0" lvl="0" indent="0" algn="l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Use the “Chat” feature to ask questions.</a:t>
          </a:r>
        </a:p>
        <a:p>
          <a:pPr marL="0" lvl="0" indent="0" algn="l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At the end, use the “Raise Hand” feature and we can unmute you to ask any remaining questions.</a:t>
          </a:r>
        </a:p>
      </dsp:txBody>
      <dsp:txXfrm>
        <a:off x="1429899" y="1549953"/>
        <a:ext cx="5083704" cy="1238008"/>
      </dsp:txXfrm>
    </dsp:sp>
    <dsp:sp modelId="{5AE2B385-836D-472A-91A7-D8098C853BEC}">
      <dsp:nvSpPr>
        <dsp:cNvPr id="0" name=""/>
        <dsp:cNvSpPr/>
      </dsp:nvSpPr>
      <dsp:spPr>
        <a:xfrm>
          <a:off x="0" y="3097464"/>
          <a:ext cx="6513603" cy="1238008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B4369D4-1685-472B-A527-FF481E8720C0}">
      <dsp:nvSpPr>
        <dsp:cNvPr id="0" name=""/>
        <dsp:cNvSpPr/>
      </dsp:nvSpPr>
      <dsp:spPr>
        <a:xfrm>
          <a:off x="374497" y="3376015"/>
          <a:ext cx="680904" cy="680904"/>
        </a:xfrm>
        <a:prstGeom prst="rect">
          <a:avLst/>
        </a:prstGeom>
        <a:blipFill rotWithShape="1">
          <a:blip xmlns:r="http://schemas.openxmlformats.org/officeDocument/2006/relationships" r:embed="rId5"/>
          <a:srcRect/>
          <a:stretch>
            <a:fillRect/>
          </a:stretch>
        </a:blipFill>
        <a:ln w="12700" cap="flat" cmpd="sng" algn="ctr">
          <a:solidFill>
            <a:schemeClr val="lt1">
              <a:alpha val="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2353B16-FE97-40DA-9242-7E4DE045D11B}">
      <dsp:nvSpPr>
        <dsp:cNvPr id="0" name=""/>
        <dsp:cNvSpPr/>
      </dsp:nvSpPr>
      <dsp:spPr>
        <a:xfrm>
          <a:off x="1492581" y="3097464"/>
          <a:ext cx="4958339" cy="123800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1023" tIns="131023" rIns="131023" bIns="131023" numCol="1" spcCol="1270" anchor="ctr" anchorCtr="0">
          <a:noAutofit/>
        </a:bodyPr>
        <a:lstStyle/>
        <a:p>
          <a:pPr marL="0" lvl="0" indent="0" algn="l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Keep private health information private!</a:t>
          </a:r>
        </a:p>
      </dsp:txBody>
      <dsp:txXfrm>
        <a:off x="1492581" y="3097464"/>
        <a:ext cx="4958339" cy="1238008"/>
      </dsp:txXfrm>
    </dsp:sp>
    <dsp:sp modelId="{C714586E-BCA7-46B4-8CBA-B00E9FBAA8B0}">
      <dsp:nvSpPr>
        <dsp:cNvPr id="0" name=""/>
        <dsp:cNvSpPr/>
      </dsp:nvSpPr>
      <dsp:spPr>
        <a:xfrm>
          <a:off x="0" y="4644974"/>
          <a:ext cx="6513603" cy="1238008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875B8DC-D8E3-41B1-8721-234C74A141EF}">
      <dsp:nvSpPr>
        <dsp:cNvPr id="0" name=""/>
        <dsp:cNvSpPr/>
      </dsp:nvSpPr>
      <dsp:spPr>
        <a:xfrm>
          <a:off x="374497" y="4923526"/>
          <a:ext cx="680904" cy="680904"/>
        </a:xfrm>
        <a:prstGeom prst="rect">
          <a:avLst/>
        </a:prstGeom>
        <a:blipFill rotWithShape="1">
          <a:blip xmlns:r="http://schemas.openxmlformats.org/officeDocument/2006/relationships" r:embed="rId6"/>
          <a:srcRect/>
          <a:stretch>
            <a:fillRect/>
          </a:stretch>
        </a:blipFill>
        <a:ln w="12700" cap="flat" cmpd="sng" algn="ctr">
          <a:solidFill>
            <a:schemeClr val="lt1">
              <a:alpha val="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C27FB3B-151C-4F96-A291-10D5E3B14064}">
      <dsp:nvSpPr>
        <dsp:cNvPr id="0" name=""/>
        <dsp:cNvSpPr/>
      </dsp:nvSpPr>
      <dsp:spPr>
        <a:xfrm>
          <a:off x="1429899" y="4644974"/>
          <a:ext cx="5083704" cy="123800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1023" tIns="131023" rIns="131023" bIns="131023" numCol="1" spcCol="1270" anchor="ctr" anchorCtr="0">
          <a:noAutofit/>
        </a:bodyPr>
        <a:lstStyle/>
        <a:p>
          <a:pPr marL="0" lvl="0" indent="0" algn="l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0" lang="en-US" sz="16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rPr>
            <a:t>This session is being recorded!</a:t>
          </a:r>
        </a:p>
        <a:p>
          <a:pPr marL="0" lvl="0" indent="0" algn="l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>
              <a:solidFill>
                <a:srgbClr val="FFFFFF"/>
              </a:solidFill>
              <a:latin typeface="Calibri" panose="020F0502020204030204"/>
            </a:rPr>
            <a:t>For those watching the recoded version, please be sure to complete the quiz to earn your NHIT Rewards Funds!!</a:t>
          </a:r>
          <a:endParaRPr lang="en-US" sz="1600" kern="1200"/>
        </a:p>
      </dsp:txBody>
      <dsp:txXfrm>
        <a:off x="1429899" y="4644974"/>
        <a:ext cx="5083704" cy="1238008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E807519-6985-4F80-A1C6-56A704D0198E}">
      <dsp:nvSpPr>
        <dsp:cNvPr id="0" name=""/>
        <dsp:cNvSpPr/>
      </dsp:nvSpPr>
      <dsp:spPr>
        <a:xfrm>
          <a:off x="0" y="314971"/>
          <a:ext cx="6588691" cy="875160"/>
        </a:xfrm>
        <a:prstGeom prst="roundRect">
          <a:avLst/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Medical Charges – require substantiation after card swipe</a:t>
          </a:r>
        </a:p>
      </dsp:txBody>
      <dsp:txXfrm>
        <a:off x="42722" y="357693"/>
        <a:ext cx="6503247" cy="789716"/>
      </dsp:txXfrm>
    </dsp:sp>
    <dsp:sp modelId="{D3DEF119-FBC9-4BA8-A7B8-5CC7234DCAED}">
      <dsp:nvSpPr>
        <dsp:cNvPr id="0" name=""/>
        <dsp:cNvSpPr/>
      </dsp:nvSpPr>
      <dsp:spPr>
        <a:xfrm>
          <a:off x="0" y="1190131"/>
          <a:ext cx="6588691" cy="20493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9191" tIns="27940" rIns="156464" bIns="27940" numCol="1" spcCol="1270" anchor="t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700" kern="1200"/>
            <a:t>Benefit Strategies will email participant and request substantiation </a:t>
          </a: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700" kern="1200"/>
            <a:t>Log in to </a:t>
          </a:r>
          <a:r>
            <a:rPr lang="en-US" sz="1700" kern="1200">
              <a:hlinkClick xmlns:r="http://schemas.openxmlformats.org/officeDocument/2006/relationships" r:id="rId1"/>
            </a:rPr>
            <a:t>www.harvardpilgrim.org</a:t>
          </a:r>
          <a:r>
            <a:rPr lang="en-US" sz="1700" kern="1200"/>
            <a:t> to obtain copy of the claim</a:t>
          </a: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700" kern="1200"/>
            <a:t>Send copy of Claim Summary to Benefit Strategies</a:t>
          </a:r>
        </a:p>
        <a:p>
          <a:pPr marL="342900" lvl="2" indent="-171450" algn="l" defTabSz="7556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700" kern="1200"/>
            <a:t>Make sure it includes:</a:t>
          </a:r>
        </a:p>
        <a:p>
          <a:pPr marL="514350" lvl="3" indent="-171450" algn="l" defTabSz="7556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700" kern="1200"/>
            <a:t>Member Name</a:t>
          </a:r>
        </a:p>
        <a:p>
          <a:pPr marL="514350" lvl="3" indent="-171450" algn="l" defTabSz="7556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700" kern="1200"/>
            <a:t>Date of Service </a:t>
          </a:r>
        </a:p>
        <a:p>
          <a:pPr marL="514350" lvl="3" indent="-171450" algn="l" defTabSz="7556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700" kern="1200"/>
            <a:t>Claim Amount and Deductible Amount </a:t>
          </a:r>
        </a:p>
      </dsp:txBody>
      <dsp:txXfrm>
        <a:off x="0" y="1190131"/>
        <a:ext cx="6588691" cy="2049300"/>
      </dsp:txXfrm>
    </dsp:sp>
    <dsp:sp modelId="{F4AC0895-6402-4E4F-9D80-F8FAA5C00A41}">
      <dsp:nvSpPr>
        <dsp:cNvPr id="0" name=""/>
        <dsp:cNvSpPr/>
      </dsp:nvSpPr>
      <dsp:spPr>
        <a:xfrm>
          <a:off x="0" y="3239431"/>
          <a:ext cx="6588691" cy="875160"/>
        </a:xfrm>
        <a:prstGeom prst="roundRect">
          <a:avLst/>
        </a:prstGeom>
        <a:solidFill>
          <a:schemeClr val="accent1">
            <a:shade val="80000"/>
            <a:hueOff val="94843"/>
            <a:satOff val="-3310"/>
            <a:lumOff val="1291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Prescription Drugs – automatically approved via card swipe</a:t>
          </a:r>
        </a:p>
      </dsp:txBody>
      <dsp:txXfrm>
        <a:off x="42722" y="3282153"/>
        <a:ext cx="6503247" cy="789716"/>
      </dsp:txXfrm>
    </dsp:sp>
    <dsp:sp modelId="{B7AC0629-E7BF-49FA-818E-DB90888B3C01}">
      <dsp:nvSpPr>
        <dsp:cNvPr id="0" name=""/>
        <dsp:cNvSpPr/>
      </dsp:nvSpPr>
      <dsp:spPr>
        <a:xfrm>
          <a:off x="0" y="4114591"/>
          <a:ext cx="6588691" cy="5920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9191" tIns="27940" rIns="156464" bIns="27940" numCol="1" spcCol="1270" anchor="t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700" kern="1200"/>
            <a:t>Save receipt as proof of purchase</a:t>
          </a: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700" kern="1200"/>
            <a:t>Benefit Strategies may email participant and request substantiation</a:t>
          </a:r>
        </a:p>
      </dsp:txBody>
      <dsp:txXfrm>
        <a:off x="0" y="4114591"/>
        <a:ext cx="6588691" cy="592020"/>
      </dsp:txXfrm>
    </dsp:sp>
    <dsp:sp modelId="{6E9422E9-5FF1-4A98-AB27-B9B8D9FDF0F0}">
      <dsp:nvSpPr>
        <dsp:cNvPr id="0" name=""/>
        <dsp:cNvSpPr/>
      </dsp:nvSpPr>
      <dsp:spPr>
        <a:xfrm>
          <a:off x="0" y="4706611"/>
          <a:ext cx="6588691" cy="875160"/>
        </a:xfrm>
        <a:prstGeom prst="roundRect">
          <a:avLst/>
        </a:prstGeom>
        <a:solidFill>
          <a:schemeClr val="accent1">
            <a:shade val="80000"/>
            <a:hueOff val="189685"/>
            <a:satOff val="-6620"/>
            <a:lumOff val="2582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b="1" kern="1200"/>
            <a:t>If you do not respond to request for substantiation, your card will be suspended</a:t>
          </a:r>
          <a:endParaRPr lang="en-US" sz="2200" kern="1200"/>
        </a:p>
      </dsp:txBody>
      <dsp:txXfrm>
        <a:off x="42722" y="4749333"/>
        <a:ext cx="6503247" cy="789716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F9728ED-5178-428D-8B9A-ACE08F89C131}">
      <dsp:nvSpPr>
        <dsp:cNvPr id="0" name=""/>
        <dsp:cNvSpPr/>
      </dsp:nvSpPr>
      <dsp:spPr>
        <a:xfrm>
          <a:off x="0" y="718"/>
          <a:ext cx="6513603" cy="1681139"/>
        </a:xfrm>
        <a:prstGeom prst="roundRect">
          <a:avLst>
            <a:gd name="adj" fmla="val 10000"/>
          </a:avLst>
        </a:prstGeom>
        <a:solidFill>
          <a:schemeClr val="accent5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5AA9A7F-D675-4D83-A50B-CB1DBF77DFFF}">
      <dsp:nvSpPr>
        <dsp:cNvPr id="0" name=""/>
        <dsp:cNvSpPr/>
      </dsp:nvSpPr>
      <dsp:spPr>
        <a:xfrm>
          <a:off x="508544" y="378974"/>
          <a:ext cx="924626" cy="924626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2041BFB-FE82-431F-90BC-E70CD1C792E1}">
      <dsp:nvSpPr>
        <dsp:cNvPr id="0" name=""/>
        <dsp:cNvSpPr/>
      </dsp:nvSpPr>
      <dsp:spPr>
        <a:xfrm>
          <a:off x="1941716" y="718"/>
          <a:ext cx="4571887" cy="168113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921" tIns="177921" rIns="177921" bIns="177921" numCol="1" spcCol="1270" anchor="ctr" anchorCtr="0">
          <a:noAutofit/>
        </a:bodyPr>
        <a:lstStyle/>
        <a:p>
          <a:pPr marL="0" lvl="0" indent="0" algn="l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/>
            <a:t>Doctor on Demand. </a:t>
          </a:r>
          <a:r>
            <a:rPr lang="en-US" sz="1400" i="0" kern="1200">
              <a:latin typeface="+mj-lt"/>
              <a:ea typeface="+mj-ea"/>
              <a:cs typeface="+mj-cs"/>
            </a:rPr>
            <a:t>A telemedicine urgent care service for members to utilize that is not only cost effective but also convenient</a:t>
          </a:r>
          <a:r>
            <a:rPr lang="en-US" sz="1200" i="0" kern="1200">
              <a:latin typeface="+mj-lt"/>
              <a:ea typeface="+mj-ea"/>
              <a:cs typeface="+mj-cs"/>
            </a:rPr>
            <a:t>. </a:t>
          </a:r>
          <a:r>
            <a:rPr lang="en-US" sz="1400" b="1" i="1" kern="1200">
              <a:latin typeface="+mj-lt"/>
              <a:ea typeface="+mj-ea"/>
              <a:cs typeface="+mj-cs"/>
            </a:rPr>
            <a:t>Medical Visits are Covered in Full!</a:t>
          </a:r>
          <a:endParaRPr lang="en-US" sz="1400" b="1" i="0" kern="1200"/>
        </a:p>
      </dsp:txBody>
      <dsp:txXfrm>
        <a:off x="1941716" y="718"/>
        <a:ext cx="4571887" cy="1681139"/>
      </dsp:txXfrm>
    </dsp:sp>
    <dsp:sp modelId="{FE05BA78-AF7B-4291-8D6A-1AD2668592CB}">
      <dsp:nvSpPr>
        <dsp:cNvPr id="0" name=""/>
        <dsp:cNvSpPr/>
      </dsp:nvSpPr>
      <dsp:spPr>
        <a:xfrm>
          <a:off x="0" y="2231742"/>
          <a:ext cx="6513603" cy="1681139"/>
        </a:xfrm>
        <a:prstGeom prst="roundRect">
          <a:avLst>
            <a:gd name="adj" fmla="val 10000"/>
          </a:avLst>
        </a:prstGeom>
        <a:solidFill>
          <a:schemeClr val="accent5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9179B10-2828-4ABE-84BD-2D66FE240461}">
      <dsp:nvSpPr>
        <dsp:cNvPr id="0" name=""/>
        <dsp:cNvSpPr/>
      </dsp:nvSpPr>
      <dsp:spPr>
        <a:xfrm>
          <a:off x="508544" y="2480399"/>
          <a:ext cx="924626" cy="924626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2F36336-7418-4D3B-807A-6D8736C4CAC4}">
      <dsp:nvSpPr>
        <dsp:cNvPr id="0" name=""/>
        <dsp:cNvSpPr/>
      </dsp:nvSpPr>
      <dsp:spPr>
        <a:xfrm>
          <a:off x="1941716" y="2102143"/>
          <a:ext cx="4571887" cy="168113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921" tIns="177921" rIns="177921" bIns="177921" numCol="1" spcCol="1270" anchor="ctr" anchorCtr="0">
          <a:noAutofit/>
        </a:bodyPr>
        <a:lstStyle/>
        <a:p>
          <a:pPr marL="0" lvl="0" indent="0" algn="l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/>
            <a:t>Trust Work-Life Assistance Program. </a:t>
          </a:r>
          <a:r>
            <a:rPr lang="en-US" sz="1400" i="0" kern="1200">
              <a:latin typeface="+mj-lt"/>
              <a:ea typeface="+mj-ea"/>
              <a:cs typeface="+mj-cs"/>
            </a:rPr>
            <a:t>An Employee Assistance Program (EAP) available to all SAU employees regardless of their enrollment in the health plan. </a:t>
          </a:r>
          <a:endParaRPr lang="en-US" sz="1600" i="0" kern="1200"/>
        </a:p>
      </dsp:txBody>
      <dsp:txXfrm>
        <a:off x="1941716" y="2102143"/>
        <a:ext cx="4571887" cy="1681139"/>
      </dsp:txXfrm>
    </dsp:sp>
    <dsp:sp modelId="{07FC4852-1F8F-4F3F-867F-51DE644FB205}">
      <dsp:nvSpPr>
        <dsp:cNvPr id="0" name=""/>
        <dsp:cNvSpPr/>
      </dsp:nvSpPr>
      <dsp:spPr>
        <a:xfrm>
          <a:off x="0" y="4196826"/>
          <a:ext cx="6513603" cy="1681139"/>
        </a:xfrm>
        <a:prstGeom prst="roundRect">
          <a:avLst>
            <a:gd name="adj" fmla="val 10000"/>
          </a:avLst>
        </a:prstGeom>
        <a:solidFill>
          <a:schemeClr val="accent5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C1BD4C9-5E4C-4C2B-B88F-6FDA2B89556B}">
      <dsp:nvSpPr>
        <dsp:cNvPr id="0" name=""/>
        <dsp:cNvSpPr/>
      </dsp:nvSpPr>
      <dsp:spPr>
        <a:xfrm>
          <a:off x="508544" y="4581824"/>
          <a:ext cx="924626" cy="924626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52525D2-EE3B-4F5B-A554-86C89F813B84}">
      <dsp:nvSpPr>
        <dsp:cNvPr id="0" name=""/>
        <dsp:cNvSpPr/>
      </dsp:nvSpPr>
      <dsp:spPr>
        <a:xfrm>
          <a:off x="1941716" y="4203567"/>
          <a:ext cx="4571887" cy="168113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921" tIns="177921" rIns="177921" bIns="177921" numCol="1" spcCol="1270" anchor="ctr" anchorCtr="0">
          <a:noAutofit/>
        </a:bodyPr>
        <a:lstStyle/>
        <a:p>
          <a:pPr marL="0" lvl="0" indent="0" algn="l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/>
            <a:t>Reduce My Costs. </a:t>
          </a:r>
          <a:r>
            <a:rPr kumimoji="0" lang="en-US" sz="1400" b="0" i="0" u="none" strike="noStrike" kern="1200" cap="none" spc="0" normalizeH="0" baseline="0" noProof="0">
              <a:ln/>
              <a:effectLst/>
              <a:uLnTx/>
              <a:uFillTx/>
              <a:latin typeface="+mj-lt"/>
              <a:ea typeface="+mj-ea"/>
              <a:cs typeface="+mj-cs"/>
            </a:rPr>
            <a:t>A </a:t>
          </a:r>
          <a:r>
            <a:rPr lang="en-US" sz="1400" i="0" kern="1200">
              <a:latin typeface="+mj-lt"/>
              <a:ea typeface="+mj-ea"/>
              <a:cs typeface="+mj-cs"/>
            </a:rPr>
            <a:t>healthcare consumer </a:t>
          </a:r>
          <a:r>
            <a:rPr kumimoji="0" lang="en-US" sz="1400" b="0" i="0" u="none" strike="noStrike" kern="1200" cap="none" spc="0" normalizeH="0" baseline="0" noProof="0">
              <a:ln/>
              <a:effectLst/>
              <a:uLnTx/>
              <a:uFillTx/>
              <a:latin typeface="+mj-lt"/>
              <a:ea typeface="+mj-ea"/>
              <a:cs typeface="+mj-cs"/>
            </a:rPr>
            <a:t>tool used to help identify lower costing medical services and reward members who participate. </a:t>
          </a:r>
          <a:r>
            <a:rPr kumimoji="0" lang="en-US" sz="1400" b="1" i="1" u="none" strike="noStrike" kern="1200" cap="none" spc="0" normalizeH="0" baseline="0" noProof="0">
              <a:ln/>
              <a:effectLst/>
              <a:uLnTx/>
              <a:uFillTx/>
              <a:latin typeface="+mj-lt"/>
              <a:ea typeface="+mj-ea"/>
              <a:cs typeface="+mj-cs"/>
            </a:rPr>
            <a:t>Members receive 20% of the savings up to a $2000 Maximum.</a:t>
          </a:r>
          <a:endParaRPr lang="en-US" sz="1600" b="1" i="1" kern="1200"/>
        </a:p>
      </dsp:txBody>
      <dsp:txXfrm>
        <a:off x="1941716" y="4203567"/>
        <a:ext cx="4571887" cy="168113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DC1754E-A700-40A2-AB65-4375E1BD8FD5}">
      <dsp:nvSpPr>
        <dsp:cNvPr id="0" name=""/>
        <dsp:cNvSpPr/>
      </dsp:nvSpPr>
      <dsp:spPr>
        <a:xfrm>
          <a:off x="1283" y="0"/>
          <a:ext cx="3337471" cy="5148776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63830" tIns="163830" rIns="163830" bIns="163830" numCol="1" spcCol="1270" anchor="ctr" anchorCtr="0">
          <a:noAutofit/>
        </a:bodyPr>
        <a:lstStyle/>
        <a:p>
          <a:pPr marL="0" lvl="0" indent="0" algn="ctr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300" b="1" u="sng" kern="12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Year 1</a:t>
          </a:r>
          <a:br>
            <a:rPr lang="en-US" sz="4300" b="1" u="sng" kern="12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</a:br>
          <a:r>
            <a:rPr lang="en-US" sz="4300" b="0" i="1" u="none" kern="12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Current</a:t>
          </a:r>
        </a:p>
      </dsp:txBody>
      <dsp:txXfrm>
        <a:off x="1283" y="0"/>
        <a:ext cx="3337471" cy="1544632"/>
      </dsp:txXfrm>
    </dsp:sp>
    <dsp:sp modelId="{A4DBAFA9-C970-411B-B83D-0D4DACC71C56}">
      <dsp:nvSpPr>
        <dsp:cNvPr id="0" name=""/>
        <dsp:cNvSpPr/>
      </dsp:nvSpPr>
      <dsp:spPr>
        <a:xfrm>
          <a:off x="237563" y="1546063"/>
          <a:ext cx="2864911" cy="157179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alpha val="9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alpha val="9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alpha val="9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5880" tIns="41910" rIns="55880" bIns="41910" numCol="1" spcCol="1270" anchor="ctr" anchorCtr="0">
          <a:noAutofit/>
        </a:bodyPr>
        <a:lstStyle/>
        <a:p>
          <a:pPr marL="0" lvl="0" indent="0" algn="ctr" defTabSz="9779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2200" b="1" u="none" kern="1200" dirty="0"/>
            <a:t>NHIT Funds</a:t>
          </a:r>
          <a:br>
            <a:rPr lang="en-US" sz="1800" b="1" u="none" kern="1200" dirty="0"/>
          </a:br>
          <a:r>
            <a:rPr lang="en-US" sz="1600" b="1" u="none" kern="1200" dirty="0"/>
            <a:t>Individual </a:t>
          </a:r>
          <a:r>
            <a:rPr lang="en-US" sz="1600" kern="1200" dirty="0"/>
            <a:t>Up to $1,000</a:t>
          </a:r>
          <a:br>
            <a:rPr lang="en-US" sz="1600" kern="1200" dirty="0"/>
          </a:br>
          <a:r>
            <a:rPr lang="en-US" sz="1600" b="1" kern="1200" dirty="0"/>
            <a:t>2-Person/Family </a:t>
          </a:r>
          <a:r>
            <a:rPr lang="en-US" sz="1600" kern="1200" dirty="0"/>
            <a:t>Up to $2,000</a:t>
          </a:r>
        </a:p>
        <a:p>
          <a:pPr marL="0" lvl="0" indent="0" algn="ctr" defTabSz="9779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endParaRPr lang="en-US" sz="1600" i="1" kern="1200" dirty="0"/>
        </a:p>
        <a:p>
          <a:pPr marL="0" lvl="0" indent="0" algn="ctr" defTabSz="9779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1600" i="1" kern="1200" dirty="0"/>
            <a:t>Unused NHIT Funds Rollover</a:t>
          </a:r>
          <a:endParaRPr lang="en-US" sz="1800" i="1" kern="1200" dirty="0"/>
        </a:p>
      </dsp:txBody>
      <dsp:txXfrm>
        <a:off x="283599" y="1592099"/>
        <a:ext cx="2772839" cy="1479721"/>
      </dsp:txXfrm>
    </dsp:sp>
    <dsp:sp modelId="{4FFC69BA-3490-4697-96F1-18C4AC85CDA8}">
      <dsp:nvSpPr>
        <dsp:cNvPr id="0" name=""/>
        <dsp:cNvSpPr/>
      </dsp:nvSpPr>
      <dsp:spPr>
        <a:xfrm>
          <a:off x="219634" y="3328031"/>
          <a:ext cx="2900769" cy="1561875"/>
        </a:xfrm>
        <a:prstGeom prst="roundRect">
          <a:avLst>
            <a:gd name="adj" fmla="val 10000"/>
          </a:avLst>
        </a:prstGeom>
        <a:solidFill>
          <a:srgbClr val="55A594"/>
        </a:solidFill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5880" tIns="41910" rIns="55880" bIns="41910" numCol="1" spcCol="1270" anchor="t" anchorCtr="0">
          <a:noAutofit/>
        </a:bodyPr>
        <a:lstStyle/>
        <a:p>
          <a:pPr marL="0" lvl="0" indent="0" algn="ctr" defTabSz="9779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2200" b="1" i="0" kern="1200" dirty="0"/>
            <a:t>District Funds</a:t>
          </a:r>
          <a:endParaRPr lang="en-US" sz="2400" b="0" i="1" kern="1200" dirty="0"/>
        </a:p>
        <a:p>
          <a:pPr marL="171450" lvl="1" indent="-171450" algn="ctr" defTabSz="7112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1600" b="1" u="none" kern="1200" dirty="0"/>
            <a:t>Individual </a:t>
          </a:r>
          <a:r>
            <a:rPr lang="en-US" sz="1600" b="0" u="none" kern="1200" dirty="0"/>
            <a:t>$500</a:t>
          </a:r>
          <a:endParaRPr lang="en-US" sz="2400" b="0" i="1" kern="1200" dirty="0"/>
        </a:p>
        <a:p>
          <a:pPr marL="171450" lvl="1" indent="-171450" algn="ctr" defTabSz="711200">
            <a:lnSpc>
              <a:spcPct val="100000"/>
            </a:lnSpc>
            <a:spcBef>
              <a:spcPct val="0"/>
            </a:spcBef>
            <a:spcAft>
              <a:spcPts val="600"/>
            </a:spcAft>
            <a:buNone/>
          </a:pPr>
          <a:r>
            <a:rPr lang="en-US" sz="1600" b="1" kern="1200" dirty="0"/>
            <a:t>2-Person/Family </a:t>
          </a:r>
          <a:r>
            <a:rPr lang="en-US" sz="1600" b="0" kern="1200" dirty="0"/>
            <a:t>$1500</a:t>
          </a:r>
        </a:p>
        <a:p>
          <a:pPr marL="171450" lvl="1" indent="-171450" algn="ctr" defTabSz="7112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1600" b="0" i="1" kern="1200" dirty="0"/>
            <a:t>Unused District Funds </a:t>
          </a:r>
          <a:br>
            <a:rPr lang="en-US" sz="1600" b="0" i="1" kern="1200" dirty="0"/>
          </a:br>
          <a:r>
            <a:rPr lang="en-US" sz="1600" b="0" i="1" kern="1200" dirty="0"/>
            <a:t>DO NOT Roll Over</a:t>
          </a:r>
          <a:endParaRPr lang="en-US" sz="1600" b="0" kern="1200" dirty="0"/>
        </a:p>
      </dsp:txBody>
      <dsp:txXfrm>
        <a:off x="265380" y="3373777"/>
        <a:ext cx="2809277" cy="1470383"/>
      </dsp:txXfrm>
    </dsp:sp>
    <dsp:sp modelId="{F4A04FB4-85A5-407B-8561-FEF82C6063DF}">
      <dsp:nvSpPr>
        <dsp:cNvPr id="0" name=""/>
        <dsp:cNvSpPr/>
      </dsp:nvSpPr>
      <dsp:spPr>
        <a:xfrm>
          <a:off x="3589064" y="0"/>
          <a:ext cx="3337471" cy="5148776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63830" tIns="163830" rIns="163830" bIns="163830" numCol="1" spcCol="1270" anchor="ctr" anchorCtr="0">
          <a:noAutofit/>
        </a:bodyPr>
        <a:lstStyle/>
        <a:p>
          <a:pPr marL="0" lvl="0" indent="0" algn="ctr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300" b="1" u="sng" kern="12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Year 2</a:t>
          </a:r>
          <a:br>
            <a:rPr lang="en-US" sz="4300" b="1" u="sng" kern="12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</a:br>
          <a:r>
            <a:rPr lang="en-US" sz="4300" b="0" i="1" u="none" kern="12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2022-2023</a:t>
          </a:r>
        </a:p>
      </dsp:txBody>
      <dsp:txXfrm>
        <a:off x="3589064" y="0"/>
        <a:ext cx="3337471" cy="1544632"/>
      </dsp:txXfrm>
    </dsp:sp>
    <dsp:sp modelId="{2E00642C-55FE-4ED4-ABC2-A7874BC67A3E}">
      <dsp:nvSpPr>
        <dsp:cNvPr id="0" name=""/>
        <dsp:cNvSpPr/>
      </dsp:nvSpPr>
      <dsp:spPr>
        <a:xfrm>
          <a:off x="3859306" y="1545334"/>
          <a:ext cx="2796987" cy="153935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alpha val="90000"/>
                <a:hueOff val="0"/>
                <a:satOff val="0"/>
                <a:lumOff val="0"/>
                <a:alphaOff val="-16000"/>
                <a:satMod val="103000"/>
                <a:lumMod val="102000"/>
                <a:tint val="94000"/>
              </a:schemeClr>
            </a:gs>
            <a:gs pos="50000">
              <a:schemeClr val="accent1">
                <a:alpha val="90000"/>
                <a:hueOff val="0"/>
                <a:satOff val="0"/>
                <a:lumOff val="0"/>
                <a:alphaOff val="-16000"/>
                <a:satMod val="110000"/>
                <a:lumMod val="100000"/>
                <a:shade val="100000"/>
              </a:schemeClr>
            </a:gs>
            <a:gs pos="100000">
              <a:schemeClr val="accent1">
                <a:alpha val="90000"/>
                <a:hueOff val="0"/>
                <a:satOff val="0"/>
                <a:lumOff val="0"/>
                <a:alphaOff val="-1600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5880" tIns="41910" rIns="55880" bIns="4191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ts val="600"/>
            </a:spcAft>
            <a:buNone/>
          </a:pPr>
          <a:r>
            <a:rPr lang="en-US" sz="2200" b="1" u="none" kern="1200" dirty="0"/>
            <a:t>NHIT Funds</a:t>
          </a:r>
          <a:br>
            <a:rPr lang="en-US" sz="1600" b="1" u="none" kern="1200" dirty="0"/>
          </a:br>
          <a:r>
            <a:rPr lang="en-US" sz="1600" b="1" u="none" kern="1200" dirty="0"/>
            <a:t>Individual </a:t>
          </a:r>
          <a:r>
            <a:rPr lang="en-US" sz="1600" kern="1200" dirty="0"/>
            <a:t>Up to $1,000</a:t>
          </a:r>
          <a:br>
            <a:rPr lang="en-US" sz="1600" kern="1200" dirty="0"/>
          </a:br>
          <a:r>
            <a:rPr lang="en-US" sz="1600" b="1" kern="1200" dirty="0"/>
            <a:t>2-Person/Family </a:t>
          </a:r>
          <a:r>
            <a:rPr lang="en-US" sz="1600" kern="1200" dirty="0"/>
            <a:t>Up to $2,000</a:t>
          </a:r>
        </a:p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ts val="600"/>
            </a:spcAft>
            <a:buNone/>
          </a:pPr>
          <a:endParaRPr lang="en-US" sz="1600" i="1" kern="1200" dirty="0"/>
        </a:p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ts val="600"/>
            </a:spcAft>
            <a:buNone/>
          </a:pPr>
          <a:r>
            <a:rPr lang="en-US" sz="1600" i="1" kern="1200" dirty="0"/>
            <a:t>Unused NHIT Funds Rollover</a:t>
          </a:r>
          <a:endParaRPr lang="en-US" sz="1500" kern="1200" dirty="0"/>
        </a:p>
      </dsp:txBody>
      <dsp:txXfrm>
        <a:off x="3904392" y="1590420"/>
        <a:ext cx="2706815" cy="1449181"/>
      </dsp:txXfrm>
    </dsp:sp>
    <dsp:sp modelId="{F399D0DB-E6AB-4C34-8A37-CDFC261EC204}">
      <dsp:nvSpPr>
        <dsp:cNvPr id="0" name=""/>
        <dsp:cNvSpPr/>
      </dsp:nvSpPr>
      <dsp:spPr>
        <a:xfrm>
          <a:off x="3841377" y="3321511"/>
          <a:ext cx="2832845" cy="1569124"/>
        </a:xfrm>
        <a:prstGeom prst="roundRect">
          <a:avLst>
            <a:gd name="adj" fmla="val 10000"/>
          </a:avLst>
        </a:prstGeom>
        <a:solidFill>
          <a:srgbClr val="55A594"/>
        </a:solidFill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5880" tIns="41910" rIns="55880" bIns="4191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ts val="600"/>
            </a:spcAft>
            <a:buNone/>
          </a:pPr>
          <a:r>
            <a:rPr lang="en-US" sz="2200" b="1" i="0" kern="1200" dirty="0"/>
            <a:t>District Funds</a:t>
          </a:r>
          <a:endParaRPr lang="en-US" sz="2200" b="0" i="1" kern="1200" dirty="0"/>
        </a:p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ts val="600"/>
            </a:spcAft>
            <a:buNone/>
          </a:pPr>
          <a:r>
            <a:rPr lang="en-US" sz="1600" b="1" u="none" kern="1200" dirty="0"/>
            <a:t>Individual </a:t>
          </a:r>
          <a:r>
            <a:rPr lang="en-US" sz="1600" b="0" u="none" kern="1200" dirty="0"/>
            <a:t>$500</a:t>
          </a:r>
          <a:endParaRPr lang="en-US" sz="1600" b="0" i="1" kern="1200" dirty="0"/>
        </a:p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ts val="600"/>
            </a:spcAft>
            <a:buNone/>
          </a:pPr>
          <a:r>
            <a:rPr lang="en-US" sz="1600" b="1" kern="1200" dirty="0"/>
            <a:t>2-Person/Family </a:t>
          </a:r>
          <a:r>
            <a:rPr lang="en-US" sz="1600" b="0" kern="1200" dirty="0"/>
            <a:t>$1500</a:t>
          </a:r>
        </a:p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ts val="600"/>
            </a:spcAft>
            <a:buNone/>
          </a:pPr>
          <a:r>
            <a:rPr lang="en-US" sz="1600" b="0" i="1" kern="1200" dirty="0"/>
            <a:t>Unused District Funds </a:t>
          </a:r>
          <a:br>
            <a:rPr lang="en-US" sz="1600" b="0" i="1" kern="1200" dirty="0"/>
          </a:br>
          <a:r>
            <a:rPr lang="en-US" sz="1600" b="0" i="1" kern="1200" dirty="0"/>
            <a:t>DO NOT Roll Over</a:t>
          </a:r>
          <a:endParaRPr lang="en-US" sz="900" b="0" i="1" kern="1200" dirty="0"/>
        </a:p>
      </dsp:txBody>
      <dsp:txXfrm>
        <a:off x="3887335" y="3367469"/>
        <a:ext cx="2740929" cy="1477208"/>
      </dsp:txXfrm>
    </dsp:sp>
    <dsp:sp modelId="{B01A644C-BBA4-4B90-8A1C-67AFBC5DEE51}">
      <dsp:nvSpPr>
        <dsp:cNvPr id="0" name=""/>
        <dsp:cNvSpPr/>
      </dsp:nvSpPr>
      <dsp:spPr>
        <a:xfrm>
          <a:off x="7176846" y="0"/>
          <a:ext cx="3337471" cy="5148776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63830" tIns="163830" rIns="163830" bIns="163830" numCol="1" spcCol="1270" anchor="ctr" anchorCtr="0">
          <a:noAutofit/>
        </a:bodyPr>
        <a:lstStyle/>
        <a:p>
          <a:pPr marL="0" lvl="0" indent="0" algn="ctr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300" b="1" u="sng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Year 3</a:t>
          </a:r>
          <a:br>
            <a:rPr lang="en-US" sz="4300" b="1" u="sng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</a:br>
          <a:r>
            <a:rPr lang="en-US" sz="4300" b="0" i="1" u="none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2023-2024</a:t>
          </a:r>
        </a:p>
      </dsp:txBody>
      <dsp:txXfrm>
        <a:off x="7176846" y="0"/>
        <a:ext cx="3337471" cy="1544632"/>
      </dsp:txXfrm>
    </dsp:sp>
    <dsp:sp modelId="{51D41919-ADD6-4B0A-BDDA-FE046BE37484}">
      <dsp:nvSpPr>
        <dsp:cNvPr id="0" name=""/>
        <dsp:cNvSpPr/>
      </dsp:nvSpPr>
      <dsp:spPr>
        <a:xfrm>
          <a:off x="7472079" y="1546141"/>
          <a:ext cx="2747005" cy="155242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alpha val="90000"/>
                <a:hueOff val="0"/>
                <a:satOff val="0"/>
                <a:lumOff val="0"/>
                <a:alphaOff val="-32000"/>
                <a:satMod val="103000"/>
                <a:lumMod val="102000"/>
                <a:tint val="94000"/>
              </a:schemeClr>
            </a:gs>
            <a:gs pos="50000">
              <a:schemeClr val="accent1">
                <a:alpha val="90000"/>
                <a:hueOff val="0"/>
                <a:satOff val="0"/>
                <a:lumOff val="0"/>
                <a:alphaOff val="-32000"/>
                <a:satMod val="110000"/>
                <a:lumMod val="100000"/>
                <a:shade val="100000"/>
              </a:schemeClr>
            </a:gs>
            <a:gs pos="100000">
              <a:schemeClr val="accent1">
                <a:alpha val="90000"/>
                <a:hueOff val="0"/>
                <a:satOff val="0"/>
                <a:lumOff val="0"/>
                <a:alphaOff val="-3200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5880" tIns="41910" rIns="55880" bIns="4191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b="1" u="none" kern="1200" dirty="0"/>
            <a:t>NHIT Funds</a:t>
          </a:r>
          <a:br>
            <a:rPr lang="en-US" sz="2200" b="1" u="none" kern="1200" dirty="0"/>
          </a:br>
          <a:r>
            <a:rPr lang="en-US" sz="1600" b="1" u="none" kern="1200" dirty="0"/>
            <a:t>Individual </a:t>
          </a:r>
          <a:r>
            <a:rPr lang="en-US" sz="1600" kern="1200" dirty="0"/>
            <a:t>Up to $1,000</a:t>
          </a:r>
          <a:br>
            <a:rPr lang="en-US" sz="1600" kern="1200" dirty="0"/>
          </a:br>
          <a:r>
            <a:rPr lang="en-US" sz="1600" b="1" kern="1200" dirty="0"/>
            <a:t>2-Person/Family </a:t>
          </a:r>
          <a:r>
            <a:rPr lang="en-US" sz="1600" kern="1200" dirty="0"/>
            <a:t>Up to $2,000</a:t>
          </a:r>
        </a:p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600" i="1" kern="1200" dirty="0"/>
        </a:p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i="1" kern="1200" dirty="0"/>
            <a:t>Unused NHIT Funds Rollover</a:t>
          </a:r>
          <a:endParaRPr lang="en-US" sz="1600" kern="1200" dirty="0"/>
        </a:p>
      </dsp:txBody>
      <dsp:txXfrm>
        <a:off x="7517548" y="1591610"/>
        <a:ext cx="2656067" cy="1461488"/>
      </dsp:txXfrm>
    </dsp:sp>
    <dsp:sp modelId="{EC784BE2-63E3-4232-874D-88C0CEC94D78}">
      <dsp:nvSpPr>
        <dsp:cNvPr id="0" name=""/>
        <dsp:cNvSpPr/>
      </dsp:nvSpPr>
      <dsp:spPr>
        <a:xfrm>
          <a:off x="7454150" y="3337402"/>
          <a:ext cx="2782863" cy="1552426"/>
        </a:xfrm>
        <a:prstGeom prst="roundRect">
          <a:avLst>
            <a:gd name="adj" fmla="val 10000"/>
          </a:avLst>
        </a:prstGeom>
        <a:solidFill>
          <a:srgbClr val="55A594"/>
        </a:solidFill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5880" tIns="41910" rIns="55880" bIns="4191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b="1" i="0" kern="1200" dirty="0"/>
            <a:t>District Funds</a:t>
          </a:r>
          <a:endParaRPr lang="en-US" sz="2200" b="0" i="1" kern="1200" dirty="0"/>
        </a:p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u="none" kern="1200" dirty="0"/>
            <a:t>Individual </a:t>
          </a:r>
          <a:r>
            <a:rPr lang="en-US" sz="1600" b="0" u="none" kern="1200" dirty="0"/>
            <a:t>$500</a:t>
          </a:r>
          <a:endParaRPr lang="en-US" sz="1600" b="0" i="1" kern="1200" dirty="0"/>
        </a:p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/>
            <a:t>2-Person/Family </a:t>
          </a:r>
          <a:r>
            <a:rPr lang="en-US" sz="1600" b="0" kern="1200" dirty="0"/>
            <a:t>$1500</a:t>
          </a:r>
        </a:p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0" i="1" kern="1200" dirty="0"/>
            <a:t>Unused District Funds </a:t>
          </a:r>
          <a:br>
            <a:rPr lang="en-US" sz="1600" b="0" i="1" kern="1200" dirty="0"/>
          </a:br>
          <a:r>
            <a:rPr lang="en-US" sz="1600" b="0" i="1" kern="1200" dirty="0"/>
            <a:t>DO NOT Roll Over</a:t>
          </a:r>
          <a:endParaRPr lang="en-US" sz="1100" b="0" i="1" kern="1200" dirty="0"/>
        </a:p>
      </dsp:txBody>
      <dsp:txXfrm>
        <a:off x="7499619" y="3382871"/>
        <a:ext cx="2691925" cy="146148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DC1754E-A700-40A2-AB65-4375E1BD8FD5}">
      <dsp:nvSpPr>
        <dsp:cNvPr id="0" name=""/>
        <dsp:cNvSpPr/>
      </dsp:nvSpPr>
      <dsp:spPr>
        <a:xfrm>
          <a:off x="1283" y="0"/>
          <a:ext cx="3337471" cy="5148776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63830" tIns="163830" rIns="163830" bIns="163830" numCol="1" spcCol="1270" anchor="ctr" anchorCtr="0">
          <a:noAutofit/>
        </a:bodyPr>
        <a:lstStyle/>
        <a:p>
          <a:pPr marL="0" lvl="0" indent="0" algn="ctr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300" b="1" u="sng" kern="12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Year 1</a:t>
          </a:r>
          <a:br>
            <a:rPr lang="en-US" sz="4300" b="1" u="sng" kern="12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</a:br>
          <a:r>
            <a:rPr lang="en-US" sz="4300" b="0" i="1" u="none" kern="12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Current</a:t>
          </a:r>
        </a:p>
      </dsp:txBody>
      <dsp:txXfrm>
        <a:off x="1283" y="0"/>
        <a:ext cx="3337471" cy="1544632"/>
      </dsp:txXfrm>
    </dsp:sp>
    <dsp:sp modelId="{A4DBAFA9-C970-411B-B83D-0D4DACC71C56}">
      <dsp:nvSpPr>
        <dsp:cNvPr id="0" name=""/>
        <dsp:cNvSpPr/>
      </dsp:nvSpPr>
      <dsp:spPr>
        <a:xfrm>
          <a:off x="335030" y="1546063"/>
          <a:ext cx="2669976" cy="157179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alpha val="9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alpha val="9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alpha val="9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5880" tIns="41910" rIns="55880" bIns="41910" numCol="1" spcCol="1270" anchor="ctr" anchorCtr="0">
          <a:noAutofit/>
        </a:bodyPr>
        <a:lstStyle/>
        <a:p>
          <a:pPr marL="0" lvl="0" indent="0" algn="ctr" defTabSz="977900">
            <a:lnSpc>
              <a:spcPct val="100000"/>
            </a:lnSpc>
            <a:spcBef>
              <a:spcPct val="0"/>
            </a:spcBef>
            <a:spcAft>
              <a:spcPts val="600"/>
            </a:spcAft>
            <a:buNone/>
          </a:pPr>
          <a:r>
            <a:rPr lang="en-US" sz="2200" b="1" u="none" kern="1200"/>
            <a:t>NHIT Funds</a:t>
          </a:r>
          <a:br>
            <a:rPr lang="en-US" sz="1800" b="1" u="none" kern="1200"/>
          </a:br>
          <a:r>
            <a:rPr lang="en-US" sz="1600" b="1" u="none" kern="1200"/>
            <a:t>Deductible/Coinsurance Medical and Rx Expenses  </a:t>
          </a:r>
          <a:endParaRPr lang="en-US" sz="1800" kern="1200"/>
        </a:p>
      </dsp:txBody>
      <dsp:txXfrm>
        <a:off x="381066" y="1592099"/>
        <a:ext cx="2577904" cy="1479721"/>
      </dsp:txXfrm>
    </dsp:sp>
    <dsp:sp modelId="{4FFC69BA-3490-4697-96F1-18C4AC85CDA8}">
      <dsp:nvSpPr>
        <dsp:cNvPr id="0" name=""/>
        <dsp:cNvSpPr/>
      </dsp:nvSpPr>
      <dsp:spPr>
        <a:xfrm>
          <a:off x="335030" y="3328031"/>
          <a:ext cx="2669976" cy="1561875"/>
        </a:xfrm>
        <a:prstGeom prst="roundRect">
          <a:avLst>
            <a:gd name="adj" fmla="val 10000"/>
          </a:avLst>
        </a:prstGeom>
        <a:solidFill>
          <a:srgbClr val="55A594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5880" tIns="41910" rIns="55880" bIns="41910" numCol="1" spcCol="1270" anchor="ctr" anchorCtr="0">
          <a:noAutofit/>
        </a:bodyPr>
        <a:lstStyle/>
        <a:p>
          <a:pPr marL="0" lvl="0" indent="0" algn="ctr" defTabSz="9779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2200" b="1" i="0" kern="1200" dirty="0"/>
            <a:t>District Funds</a:t>
          </a:r>
        </a:p>
        <a:p>
          <a:pPr marL="0" lvl="0" indent="0" algn="ctr" defTabSz="9779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1600" b="1" i="0" kern="1200" dirty="0"/>
            <a:t>FSA (213d) Eligible Items </a:t>
          </a:r>
        </a:p>
        <a:p>
          <a:pPr marL="0" lvl="0" indent="0" algn="ctr" defTabSz="9779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1600" b="1" i="0" kern="1200" dirty="0"/>
            <a:t>and Expenses </a:t>
          </a:r>
          <a:endParaRPr lang="en-US" sz="1600" b="1" i="1" kern="1200" dirty="0"/>
        </a:p>
      </dsp:txBody>
      <dsp:txXfrm>
        <a:off x="380776" y="3373777"/>
        <a:ext cx="2578484" cy="1470383"/>
      </dsp:txXfrm>
    </dsp:sp>
    <dsp:sp modelId="{F4A04FB4-85A5-407B-8561-FEF82C6063DF}">
      <dsp:nvSpPr>
        <dsp:cNvPr id="0" name=""/>
        <dsp:cNvSpPr/>
      </dsp:nvSpPr>
      <dsp:spPr>
        <a:xfrm>
          <a:off x="3589064" y="0"/>
          <a:ext cx="3337471" cy="5148776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63830" tIns="163830" rIns="163830" bIns="163830" numCol="1" spcCol="1270" anchor="ctr" anchorCtr="0">
          <a:noAutofit/>
        </a:bodyPr>
        <a:lstStyle/>
        <a:p>
          <a:pPr marL="0" lvl="0" indent="0" algn="ctr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300" b="1" u="sng" kern="12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Year 2</a:t>
          </a:r>
          <a:br>
            <a:rPr lang="en-US" sz="4300" b="1" u="sng" kern="12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</a:br>
          <a:r>
            <a:rPr lang="en-US" sz="4300" b="0" i="1" u="none" kern="12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2022-2023</a:t>
          </a:r>
        </a:p>
      </dsp:txBody>
      <dsp:txXfrm>
        <a:off x="3589064" y="0"/>
        <a:ext cx="3337471" cy="1544632"/>
      </dsp:txXfrm>
    </dsp:sp>
    <dsp:sp modelId="{2E00642C-55FE-4ED4-ABC2-A7874BC67A3E}">
      <dsp:nvSpPr>
        <dsp:cNvPr id="0" name=""/>
        <dsp:cNvSpPr/>
      </dsp:nvSpPr>
      <dsp:spPr>
        <a:xfrm>
          <a:off x="3922812" y="1546141"/>
          <a:ext cx="2669976" cy="155242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alpha val="90000"/>
                <a:hueOff val="0"/>
                <a:satOff val="0"/>
                <a:lumOff val="0"/>
                <a:alphaOff val="-16000"/>
                <a:satMod val="103000"/>
                <a:lumMod val="102000"/>
                <a:tint val="94000"/>
              </a:schemeClr>
            </a:gs>
            <a:gs pos="50000">
              <a:schemeClr val="accent1">
                <a:alpha val="90000"/>
                <a:hueOff val="0"/>
                <a:satOff val="0"/>
                <a:lumOff val="0"/>
                <a:alphaOff val="-16000"/>
                <a:satMod val="110000"/>
                <a:lumMod val="100000"/>
                <a:shade val="100000"/>
              </a:schemeClr>
            </a:gs>
            <a:gs pos="100000">
              <a:schemeClr val="accent1">
                <a:alpha val="90000"/>
                <a:hueOff val="0"/>
                <a:satOff val="0"/>
                <a:lumOff val="0"/>
                <a:alphaOff val="-1600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5880" tIns="41910" rIns="55880" bIns="4191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ts val="600"/>
            </a:spcAft>
            <a:buNone/>
          </a:pPr>
          <a:r>
            <a:rPr lang="en-US" sz="2200" b="1" u="none" kern="1200"/>
            <a:t>NHIT Funds</a:t>
          </a:r>
          <a:br>
            <a:rPr lang="en-US" sz="1600" b="1" u="none" kern="1200"/>
          </a:br>
          <a:r>
            <a:rPr lang="en-US" sz="1600" b="1" u="none" kern="1200"/>
            <a:t>Deductible/Coinsurance Medical and Rx Expenses </a:t>
          </a:r>
          <a:endParaRPr lang="en-US" sz="1500" kern="1200"/>
        </a:p>
      </dsp:txBody>
      <dsp:txXfrm>
        <a:off x="3968281" y="1591610"/>
        <a:ext cx="2579038" cy="1461488"/>
      </dsp:txXfrm>
    </dsp:sp>
    <dsp:sp modelId="{F399D0DB-E6AB-4C34-8A37-CDFC261EC204}">
      <dsp:nvSpPr>
        <dsp:cNvPr id="0" name=""/>
        <dsp:cNvSpPr/>
      </dsp:nvSpPr>
      <dsp:spPr>
        <a:xfrm>
          <a:off x="3922812" y="3337402"/>
          <a:ext cx="2669976" cy="1552426"/>
        </a:xfrm>
        <a:prstGeom prst="roundRect">
          <a:avLst>
            <a:gd name="adj" fmla="val 10000"/>
          </a:avLst>
        </a:prstGeom>
        <a:solidFill>
          <a:srgbClr val="55A594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5880" tIns="41910" rIns="55880" bIns="4191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2200" b="1" i="0" kern="1200" dirty="0"/>
            <a:t>District Funds</a:t>
          </a:r>
        </a:p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1600" b="1" i="0" kern="1200" dirty="0"/>
            <a:t>FSA (213d) Eligible Items </a:t>
          </a:r>
        </a:p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1600" b="1" i="0" kern="1200" dirty="0"/>
            <a:t>and Expenses </a:t>
          </a:r>
          <a:endParaRPr lang="en-US" sz="900" b="0" i="1" kern="1200" dirty="0"/>
        </a:p>
      </dsp:txBody>
      <dsp:txXfrm>
        <a:off x="3968281" y="3382871"/>
        <a:ext cx="2579038" cy="1461488"/>
      </dsp:txXfrm>
    </dsp:sp>
    <dsp:sp modelId="{B01A644C-BBA4-4B90-8A1C-67AFBC5DEE51}">
      <dsp:nvSpPr>
        <dsp:cNvPr id="0" name=""/>
        <dsp:cNvSpPr/>
      </dsp:nvSpPr>
      <dsp:spPr>
        <a:xfrm>
          <a:off x="7176846" y="0"/>
          <a:ext cx="3337471" cy="5148776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63830" tIns="163830" rIns="163830" bIns="163830" numCol="1" spcCol="1270" anchor="ctr" anchorCtr="0">
          <a:noAutofit/>
        </a:bodyPr>
        <a:lstStyle/>
        <a:p>
          <a:pPr marL="0" lvl="0" indent="0" algn="ctr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300" b="1" u="sng" kern="12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Year 3</a:t>
          </a:r>
          <a:br>
            <a:rPr lang="en-US" sz="4300" b="1" u="sng" kern="12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</a:br>
          <a:r>
            <a:rPr lang="en-US" sz="4300" b="0" i="1" u="none" kern="12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2023-2024</a:t>
          </a:r>
        </a:p>
      </dsp:txBody>
      <dsp:txXfrm>
        <a:off x="7176846" y="0"/>
        <a:ext cx="3337471" cy="1544632"/>
      </dsp:txXfrm>
    </dsp:sp>
    <dsp:sp modelId="{51D41919-ADD6-4B0A-BDDA-FE046BE37484}">
      <dsp:nvSpPr>
        <dsp:cNvPr id="0" name=""/>
        <dsp:cNvSpPr/>
      </dsp:nvSpPr>
      <dsp:spPr>
        <a:xfrm>
          <a:off x="7510593" y="1546141"/>
          <a:ext cx="2669976" cy="155242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alpha val="90000"/>
                <a:hueOff val="0"/>
                <a:satOff val="0"/>
                <a:lumOff val="0"/>
                <a:alphaOff val="-32000"/>
                <a:satMod val="103000"/>
                <a:lumMod val="102000"/>
                <a:tint val="94000"/>
              </a:schemeClr>
            </a:gs>
            <a:gs pos="50000">
              <a:schemeClr val="accent1">
                <a:alpha val="90000"/>
                <a:hueOff val="0"/>
                <a:satOff val="0"/>
                <a:lumOff val="0"/>
                <a:alphaOff val="-32000"/>
                <a:satMod val="110000"/>
                <a:lumMod val="100000"/>
                <a:shade val="100000"/>
              </a:schemeClr>
            </a:gs>
            <a:gs pos="100000">
              <a:schemeClr val="accent1">
                <a:alpha val="90000"/>
                <a:hueOff val="0"/>
                <a:satOff val="0"/>
                <a:lumOff val="0"/>
                <a:alphaOff val="-3200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5880" tIns="41910" rIns="55880" bIns="4191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b="1" u="none" kern="1200"/>
            <a:t>NHIT Funds</a:t>
          </a:r>
          <a:br>
            <a:rPr lang="en-US" sz="1600" b="1" u="none" kern="1200"/>
          </a:br>
          <a:r>
            <a:rPr lang="en-US" sz="1600" b="1" u="none" kern="1200"/>
            <a:t>Deductible/Coinsurance Medical and Rx Expenses </a:t>
          </a:r>
          <a:endParaRPr lang="en-US" sz="1600" kern="1200"/>
        </a:p>
      </dsp:txBody>
      <dsp:txXfrm>
        <a:off x="7556062" y="1591610"/>
        <a:ext cx="2579038" cy="1461488"/>
      </dsp:txXfrm>
    </dsp:sp>
    <dsp:sp modelId="{DA8B4EAB-5DC4-4EB1-A36C-88042FDA4A59}">
      <dsp:nvSpPr>
        <dsp:cNvPr id="0" name=""/>
        <dsp:cNvSpPr/>
      </dsp:nvSpPr>
      <dsp:spPr>
        <a:xfrm>
          <a:off x="7510593" y="3337402"/>
          <a:ext cx="2669976" cy="1552426"/>
        </a:xfrm>
        <a:prstGeom prst="roundRect">
          <a:avLst>
            <a:gd name="adj" fmla="val 10000"/>
          </a:avLst>
        </a:prstGeom>
        <a:solidFill>
          <a:srgbClr val="55A594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5880" tIns="41910" rIns="55880" bIns="41910" numCol="1" spcCol="1270" anchor="ctr" anchorCtr="0">
          <a:noAutofit/>
        </a:bodyPr>
        <a:lstStyle/>
        <a:p>
          <a:pPr marL="0" lvl="0" indent="0" algn="ctr" defTabSz="9779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2200" b="1" i="0" kern="1200" dirty="0"/>
            <a:t>District Funds</a:t>
          </a:r>
        </a:p>
        <a:p>
          <a:pPr marL="0" lvl="0" indent="0" algn="ctr" defTabSz="9779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1600" b="1" i="0" kern="1200" dirty="0"/>
            <a:t>FSA (213d) Eligible Items </a:t>
          </a:r>
        </a:p>
        <a:p>
          <a:pPr marL="0" lvl="0" indent="0" algn="ctr" defTabSz="9779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1600" b="1" i="0" kern="1200" dirty="0"/>
            <a:t>and Expenses </a:t>
          </a:r>
          <a:endParaRPr lang="en-US" sz="1100" kern="1200" dirty="0"/>
        </a:p>
      </dsp:txBody>
      <dsp:txXfrm>
        <a:off x="7556062" y="3382871"/>
        <a:ext cx="2579038" cy="1461488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0AF2B66-C357-425C-BC56-6C3747155B4B}">
      <dsp:nvSpPr>
        <dsp:cNvPr id="0" name=""/>
        <dsp:cNvSpPr/>
      </dsp:nvSpPr>
      <dsp:spPr>
        <a:xfrm>
          <a:off x="51" y="15695"/>
          <a:ext cx="4933833" cy="1434402"/>
        </a:xfrm>
        <a:prstGeom prst="rect">
          <a:avLst/>
        </a:prstGeom>
        <a:solidFill>
          <a:srgbClr val="5D87A1">
            <a:hueOff val="0"/>
            <a:satOff val="0"/>
            <a:lumOff val="0"/>
            <a:alphaOff val="0"/>
          </a:srgbClr>
        </a:solidFill>
        <a:ln w="12700" cap="flat" cmpd="sng" algn="ctr">
          <a:solidFill>
            <a:srgbClr val="5D87A1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7584" tIns="130048" rIns="227584" bIns="130048" numCol="1" spcCol="1270" anchor="ctr" anchorCtr="0">
          <a:noAutofit/>
        </a:bodyPr>
        <a:lstStyle/>
        <a:p>
          <a:pPr marL="0" lvl="0" indent="0" algn="ctr" defTabSz="14224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3200" b="1" kern="1200">
              <a:solidFill>
                <a:sysClr val="window" lastClr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/>
              <a:ea typeface="+mn-ea"/>
              <a:cs typeface="+mn-cs"/>
            </a:rPr>
            <a:t>Individual Plans </a:t>
          </a:r>
        </a:p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i="1" kern="120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Earn up to $1,000 per plan year</a:t>
          </a:r>
        </a:p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i="1" kern="1200">
              <a:solidFill>
                <a:srgbClr val="FF0000"/>
              </a:solidFill>
              <a:effectLst>
                <a:glow rad="101600">
                  <a:schemeClr val="bg2">
                    <a:alpha val="60000"/>
                  </a:schemeClr>
                </a:glow>
              </a:effectLst>
              <a:latin typeface="Calibri" panose="020F0502020204030204"/>
              <a:ea typeface="+mn-ea"/>
              <a:cs typeface="+mn-cs"/>
            </a:rPr>
            <a:t>DEADLINE: June 3, 2022</a:t>
          </a:r>
        </a:p>
      </dsp:txBody>
      <dsp:txXfrm>
        <a:off x="51" y="15695"/>
        <a:ext cx="4933833" cy="1434402"/>
      </dsp:txXfrm>
    </dsp:sp>
    <dsp:sp modelId="{9376FD41-4976-4F1A-BCFB-7BDF7C9DC140}">
      <dsp:nvSpPr>
        <dsp:cNvPr id="0" name=""/>
        <dsp:cNvSpPr/>
      </dsp:nvSpPr>
      <dsp:spPr>
        <a:xfrm>
          <a:off x="51" y="1450098"/>
          <a:ext cx="4933833" cy="1756800"/>
        </a:xfrm>
        <a:prstGeom prst="rect">
          <a:avLst/>
        </a:prstGeom>
        <a:solidFill>
          <a:srgbClr val="5D87A1">
            <a:alpha val="90000"/>
            <a:tint val="40000"/>
            <a:hueOff val="0"/>
            <a:satOff val="0"/>
            <a:lumOff val="0"/>
            <a:alphaOff val="0"/>
          </a:srgbClr>
        </a:solidFill>
        <a:ln w="12700" cap="flat" cmpd="sng" algn="ctr">
          <a:solidFill>
            <a:srgbClr val="5D87A1">
              <a:alpha val="90000"/>
              <a:tint val="4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42240" bIns="16002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  <a:sym typeface="Wingdings" panose="05000000000000000000" pitchFamily="2" charset="2"/>
            </a:rPr>
            <a:t>Virtual Open Enrollment </a:t>
          </a:r>
          <a:r>
            <a:rPr lang="en-US" sz="2000" kern="120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$500</a:t>
          </a:r>
        </a:p>
        <a:p>
          <a:pPr marL="457200" lvl="2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Live Session; or</a:t>
          </a:r>
        </a:p>
        <a:p>
          <a:pPr marL="457200" lvl="2" indent="-228600" algn="l" defTabSz="889000">
            <a:lnSpc>
              <a:spcPct val="90000"/>
            </a:lnSpc>
            <a:spcBef>
              <a:spcPct val="0"/>
            </a:spcBef>
            <a:spcAft>
              <a:spcPts val="1200"/>
            </a:spcAft>
            <a:buChar char="•"/>
          </a:pPr>
          <a:r>
            <a:rPr lang="en-US" sz="2000" kern="120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Recorded Session &amp; Quiz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NHIT Consumer Tools Video &amp; Quiz</a:t>
          </a:r>
          <a:r>
            <a:rPr lang="en-US" sz="2000" kern="120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  <a:sym typeface="Wingdings" panose="05000000000000000000" pitchFamily="2" charset="2"/>
            </a:rPr>
            <a:t> </a:t>
          </a:r>
          <a:r>
            <a:rPr lang="en-US" sz="2000" kern="120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$500</a:t>
          </a:r>
        </a:p>
      </dsp:txBody>
      <dsp:txXfrm>
        <a:off x="51" y="1450098"/>
        <a:ext cx="4933833" cy="1756800"/>
      </dsp:txXfrm>
    </dsp:sp>
    <dsp:sp modelId="{70D175AB-1300-4DE7-B024-D832EA6BF6C5}">
      <dsp:nvSpPr>
        <dsp:cNvPr id="0" name=""/>
        <dsp:cNvSpPr/>
      </dsp:nvSpPr>
      <dsp:spPr>
        <a:xfrm>
          <a:off x="5624621" y="15695"/>
          <a:ext cx="4933833" cy="1434402"/>
        </a:xfrm>
        <a:prstGeom prst="rect">
          <a:avLst/>
        </a:prstGeom>
        <a:solidFill>
          <a:srgbClr val="5D87A1">
            <a:hueOff val="0"/>
            <a:satOff val="0"/>
            <a:lumOff val="0"/>
            <a:alphaOff val="0"/>
          </a:srgbClr>
        </a:solidFill>
        <a:ln w="12700" cap="flat" cmpd="sng" algn="ctr">
          <a:solidFill>
            <a:srgbClr val="5D87A1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7584" tIns="130048" rIns="227584" bIns="130048" numCol="1" spcCol="1270" anchor="ctr" anchorCtr="0">
          <a:noAutofit/>
        </a:bodyPr>
        <a:lstStyle/>
        <a:p>
          <a:pPr marL="0" lvl="0" indent="0" algn="ctr" defTabSz="14224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3200" b="1" kern="1200">
              <a:solidFill>
                <a:sysClr val="window" lastClr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/>
              <a:ea typeface="+mn-ea"/>
              <a:cs typeface="+mn-cs"/>
            </a:rPr>
            <a:t>2-Person &amp; Family Plans </a:t>
          </a:r>
        </a:p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i="1" kern="120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Earn up to $2,000 per plan year</a:t>
          </a:r>
        </a:p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i="1" kern="1200">
              <a:solidFill>
                <a:srgbClr val="FF0000"/>
              </a:solidFill>
              <a:effectLst>
                <a:glow rad="101600">
                  <a:schemeClr val="bg2">
                    <a:alpha val="60000"/>
                  </a:schemeClr>
                </a:glow>
              </a:effectLst>
              <a:latin typeface="Calibri" panose="020F0502020204030204"/>
              <a:ea typeface="+mn-ea"/>
              <a:cs typeface="+mn-cs"/>
            </a:rPr>
            <a:t>DEADLINE: June 3, 2022</a:t>
          </a:r>
        </a:p>
      </dsp:txBody>
      <dsp:txXfrm>
        <a:off x="5624621" y="15695"/>
        <a:ext cx="4933833" cy="1434402"/>
      </dsp:txXfrm>
    </dsp:sp>
    <dsp:sp modelId="{C14C6637-E027-4CC0-ADA5-2F7086210602}">
      <dsp:nvSpPr>
        <dsp:cNvPr id="0" name=""/>
        <dsp:cNvSpPr/>
      </dsp:nvSpPr>
      <dsp:spPr>
        <a:xfrm>
          <a:off x="5624671" y="1433707"/>
          <a:ext cx="4933833" cy="1756800"/>
        </a:xfrm>
        <a:prstGeom prst="rect">
          <a:avLst/>
        </a:prstGeom>
        <a:solidFill>
          <a:srgbClr val="5D87A1">
            <a:alpha val="90000"/>
            <a:tint val="40000"/>
            <a:hueOff val="0"/>
            <a:satOff val="0"/>
            <a:lumOff val="0"/>
            <a:alphaOff val="0"/>
          </a:srgbClr>
        </a:solidFill>
        <a:ln w="12700" cap="flat" cmpd="sng" algn="ctr">
          <a:solidFill>
            <a:srgbClr val="5D87A1">
              <a:alpha val="90000"/>
              <a:tint val="4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42240" bIns="16002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  <a:sym typeface="Wingdings" panose="05000000000000000000" pitchFamily="2" charset="2"/>
            </a:rPr>
            <a:t>Virtual Open Enrollment </a:t>
          </a:r>
          <a:r>
            <a:rPr lang="en-US" sz="2000" kern="120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$1,000</a:t>
          </a:r>
          <a:endParaRPr lang="en-US" sz="2000" i="1" kern="120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 panose="020F0502020204030204"/>
            <a:ea typeface="+mn-ea"/>
            <a:cs typeface="+mn-cs"/>
          </a:endParaRPr>
        </a:p>
        <a:p>
          <a:pPr marL="457200" lvl="2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Live Session; or</a:t>
          </a:r>
          <a:endParaRPr lang="en-US" sz="2000" i="1" kern="120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 panose="020F0502020204030204"/>
            <a:ea typeface="+mn-ea"/>
            <a:cs typeface="+mn-cs"/>
          </a:endParaRPr>
        </a:p>
        <a:p>
          <a:pPr marL="457200" lvl="2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Recorded Session &amp; Quiz</a:t>
          </a:r>
          <a:endParaRPr lang="en-US" sz="2000" i="1" kern="120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 panose="020F0502020204030204"/>
            <a:ea typeface="+mn-ea"/>
            <a:cs typeface="+mn-cs"/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US" sz="2000" kern="120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NHIT Consumer Tools Video &amp; Quiz</a:t>
          </a:r>
          <a:r>
            <a:rPr lang="en-US" sz="2000" kern="120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  <a:sym typeface="Wingdings" panose="05000000000000000000" pitchFamily="2" charset="2"/>
            </a:rPr>
            <a:t> </a:t>
          </a:r>
          <a:r>
            <a:rPr lang="en-US" sz="2000" kern="120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$1,000</a:t>
          </a:r>
          <a:endParaRPr lang="en-US" sz="2000" i="1" kern="120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 panose="020F0502020204030204"/>
            <a:ea typeface="+mn-ea"/>
            <a:cs typeface="+mn-cs"/>
          </a:endParaRPr>
        </a:p>
      </dsp:txBody>
      <dsp:txXfrm>
        <a:off x="5624671" y="1433707"/>
        <a:ext cx="4933833" cy="1756800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4199750-B4F3-4682-864D-F06545D597D5}">
      <dsp:nvSpPr>
        <dsp:cNvPr id="0" name=""/>
        <dsp:cNvSpPr/>
      </dsp:nvSpPr>
      <dsp:spPr>
        <a:xfrm>
          <a:off x="0" y="863305"/>
          <a:ext cx="10558507" cy="565998"/>
        </a:xfrm>
        <a:prstGeom prst="rect">
          <a:avLst/>
        </a:prstGeom>
        <a:solidFill>
          <a:srgbClr val="5D87A1">
            <a:hueOff val="0"/>
            <a:satOff val="0"/>
            <a:lumOff val="0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Funds are eligible to pay for expenses associated with the HMO Plan (Medical &amp; Rx) </a:t>
          </a:r>
        </a:p>
      </dsp:txBody>
      <dsp:txXfrm>
        <a:off x="0" y="863305"/>
        <a:ext cx="10558507" cy="565998"/>
      </dsp:txXfrm>
    </dsp:sp>
    <dsp:sp modelId="{CF8AB2FC-4514-4E4D-BC76-55007B0707A9}">
      <dsp:nvSpPr>
        <dsp:cNvPr id="0" name=""/>
        <dsp:cNvSpPr/>
      </dsp:nvSpPr>
      <dsp:spPr>
        <a:xfrm rot="10800000">
          <a:off x="0" y="17758"/>
          <a:ext cx="10558507" cy="870506"/>
        </a:xfrm>
        <a:prstGeom prst="upArrowCallout">
          <a:avLst/>
        </a:prstGeom>
        <a:solidFill>
          <a:srgbClr val="5D87A1">
            <a:hueOff val="0"/>
            <a:satOff val="0"/>
            <a:lumOff val="0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NHIT will deposit funds into subscribers’ Health Reimbursement Arrangement (HRA) with Benefit Strategies </a:t>
          </a:r>
        </a:p>
      </dsp:txBody>
      <dsp:txXfrm rot="10800000">
        <a:off x="0" y="17758"/>
        <a:ext cx="10558507" cy="565629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A60417A-DCE9-4B82-BD27-32FD3C4FDAE9}">
      <dsp:nvSpPr>
        <dsp:cNvPr id="0" name=""/>
        <dsp:cNvSpPr/>
      </dsp:nvSpPr>
      <dsp:spPr>
        <a:xfrm rot="5400000">
          <a:off x="4412502" y="-1645815"/>
          <a:ext cx="1097758" cy="4669535"/>
        </a:xfrm>
        <a:prstGeom prst="round2SameRect">
          <a:avLst/>
        </a:prstGeom>
        <a:solidFill>
          <a:schemeClr val="accent1">
            <a:alpha val="90000"/>
            <a:tint val="55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55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28575" rIns="57150" bIns="28575" numCol="1" spcCol="1270" anchor="ctr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500" kern="1200"/>
            <a:t>Preventive Care (per ACA)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500" kern="1200"/>
            <a:t>Routine Eye Exams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500" kern="1200"/>
            <a:t>Doctor on Demand</a:t>
          </a:r>
        </a:p>
      </dsp:txBody>
      <dsp:txXfrm rot="-5400000">
        <a:off x="2626614" y="193661"/>
        <a:ext cx="4615947" cy="990582"/>
      </dsp:txXfrm>
    </dsp:sp>
    <dsp:sp modelId="{AE3B0F41-FFB9-4058-A98B-CE6A0A9DDF16}">
      <dsp:nvSpPr>
        <dsp:cNvPr id="0" name=""/>
        <dsp:cNvSpPr/>
      </dsp:nvSpPr>
      <dsp:spPr>
        <a:xfrm>
          <a:off x="0" y="2852"/>
          <a:ext cx="2626613" cy="1372198"/>
        </a:xfrm>
        <a:prstGeom prst="roundRect">
          <a:avLst/>
        </a:prstGeom>
        <a:solidFill>
          <a:schemeClr val="accent1">
            <a:shade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47625" rIns="95250" bIns="47625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Covered in full; </a:t>
          </a:r>
          <a:br>
            <a:rPr lang="en-US" sz="2500" kern="1200"/>
          </a:br>
          <a:r>
            <a:rPr lang="en-US" sz="2500" kern="1200"/>
            <a:t>At no cost to you</a:t>
          </a:r>
        </a:p>
      </dsp:txBody>
      <dsp:txXfrm>
        <a:off x="66985" y="69837"/>
        <a:ext cx="2492643" cy="1238228"/>
      </dsp:txXfrm>
    </dsp:sp>
    <dsp:sp modelId="{DA31594D-864A-4205-ADB0-1B6F4EEF0C45}">
      <dsp:nvSpPr>
        <dsp:cNvPr id="0" name=""/>
        <dsp:cNvSpPr/>
      </dsp:nvSpPr>
      <dsp:spPr>
        <a:xfrm rot="5400000">
          <a:off x="4412502" y="-205007"/>
          <a:ext cx="1097758" cy="4669535"/>
        </a:xfrm>
        <a:prstGeom prst="round2SameRect">
          <a:avLst/>
        </a:prstGeom>
        <a:solidFill>
          <a:schemeClr val="accent1">
            <a:alpha val="90000"/>
            <a:tint val="55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55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28575" rIns="57150" bIns="28575" numCol="1" spcCol="1270" anchor="ctr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500" kern="1200"/>
            <a:t>All other covered medical services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500" kern="1200"/>
            <a:t>All covered prescriptions</a:t>
          </a:r>
        </a:p>
      </dsp:txBody>
      <dsp:txXfrm rot="-5400000">
        <a:off x="2626614" y="1634469"/>
        <a:ext cx="4615947" cy="990582"/>
      </dsp:txXfrm>
    </dsp:sp>
    <dsp:sp modelId="{5CBFED1D-0B6A-4F3A-8383-471E3E81C24A}">
      <dsp:nvSpPr>
        <dsp:cNvPr id="0" name=""/>
        <dsp:cNvSpPr/>
      </dsp:nvSpPr>
      <dsp:spPr>
        <a:xfrm>
          <a:off x="0" y="1443660"/>
          <a:ext cx="2626613" cy="1372198"/>
        </a:xfrm>
        <a:prstGeom prst="roundRect">
          <a:avLst/>
        </a:prstGeom>
        <a:solidFill>
          <a:schemeClr val="accent1">
            <a:shade val="50000"/>
            <a:hueOff val="113050"/>
            <a:satOff val="-4401"/>
            <a:lumOff val="2119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47625" rIns="95250" bIns="47625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Subject to Deductible; </a:t>
          </a:r>
          <a:br>
            <a:rPr lang="en-US" sz="2500" kern="1200"/>
          </a:br>
          <a:r>
            <a:rPr lang="en-US" sz="2500" kern="1200"/>
            <a:t>Then Coinsurance</a:t>
          </a:r>
        </a:p>
      </dsp:txBody>
      <dsp:txXfrm>
        <a:off x="66985" y="1510645"/>
        <a:ext cx="2492643" cy="1238228"/>
      </dsp:txXfrm>
    </dsp:sp>
    <dsp:sp modelId="{9668CB6C-2443-4D3C-B87A-AFE05F2E85D3}">
      <dsp:nvSpPr>
        <dsp:cNvPr id="0" name=""/>
        <dsp:cNvSpPr/>
      </dsp:nvSpPr>
      <dsp:spPr>
        <a:xfrm rot="5400000">
          <a:off x="4412502" y="1235800"/>
          <a:ext cx="1097758" cy="4669535"/>
        </a:xfrm>
        <a:prstGeom prst="round2SameRect">
          <a:avLst/>
        </a:prstGeom>
        <a:solidFill>
          <a:schemeClr val="accent1">
            <a:alpha val="90000"/>
            <a:tint val="55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55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28575" rIns="57150" bIns="28575" numCol="1" spcCol="1270" anchor="ctr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500" kern="1200"/>
            <a:t>Once OOPM is met, all covered services and prescriptions are covered in full for the remainder of the plan year</a:t>
          </a:r>
        </a:p>
      </dsp:txBody>
      <dsp:txXfrm rot="-5400000">
        <a:off x="2626614" y="3075276"/>
        <a:ext cx="4615947" cy="990582"/>
      </dsp:txXfrm>
    </dsp:sp>
    <dsp:sp modelId="{0320AA61-40F4-4FA8-9B93-6912B9982B26}">
      <dsp:nvSpPr>
        <dsp:cNvPr id="0" name=""/>
        <dsp:cNvSpPr/>
      </dsp:nvSpPr>
      <dsp:spPr>
        <a:xfrm>
          <a:off x="0" y="2884468"/>
          <a:ext cx="2626613" cy="1372198"/>
        </a:xfrm>
        <a:prstGeom prst="roundRect">
          <a:avLst/>
        </a:prstGeom>
        <a:solidFill>
          <a:schemeClr val="accent1">
            <a:shade val="50000"/>
            <a:hueOff val="226100"/>
            <a:satOff val="-8802"/>
            <a:lumOff val="4239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47625" rIns="95250" bIns="47625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Out-of-pocket maximum</a:t>
          </a:r>
          <a:br>
            <a:rPr lang="en-US" sz="2500" kern="1200"/>
          </a:br>
          <a:r>
            <a:rPr lang="en-US" sz="2500" kern="1200"/>
            <a:t>(OOPM)</a:t>
          </a:r>
        </a:p>
      </dsp:txBody>
      <dsp:txXfrm>
        <a:off x="66985" y="2951453"/>
        <a:ext cx="2492643" cy="1238228"/>
      </dsp:txXfrm>
    </dsp:sp>
    <dsp:sp modelId="{5BA5FF92-1AF6-4F9F-A50D-5B19304CFB92}">
      <dsp:nvSpPr>
        <dsp:cNvPr id="0" name=""/>
        <dsp:cNvSpPr/>
      </dsp:nvSpPr>
      <dsp:spPr>
        <a:xfrm rot="5400000">
          <a:off x="4412502" y="2676608"/>
          <a:ext cx="1097758" cy="4669535"/>
        </a:xfrm>
        <a:prstGeom prst="round2SameRect">
          <a:avLst/>
        </a:prstGeom>
        <a:solidFill>
          <a:schemeClr val="accent1">
            <a:alpha val="90000"/>
            <a:tint val="55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55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28575" rIns="57150" bIns="28575" numCol="1" spcCol="1270" anchor="ctr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500" kern="1200"/>
            <a:t>Unlimited acupuncture, chiropractic and PT, OT and ST 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500" kern="1200"/>
            <a:t>All are subject to your deductible/coinsurance and will incur costs to you (until OOPM is met)</a:t>
          </a:r>
        </a:p>
      </dsp:txBody>
      <dsp:txXfrm rot="-5400000">
        <a:off x="2626614" y="4516084"/>
        <a:ext cx="4615947" cy="990582"/>
      </dsp:txXfrm>
    </dsp:sp>
    <dsp:sp modelId="{7A534DE3-2A0B-4BBA-89B0-59C159E7153A}">
      <dsp:nvSpPr>
        <dsp:cNvPr id="0" name=""/>
        <dsp:cNvSpPr/>
      </dsp:nvSpPr>
      <dsp:spPr>
        <a:xfrm>
          <a:off x="0" y="4325276"/>
          <a:ext cx="2626613" cy="1372198"/>
        </a:xfrm>
        <a:prstGeom prst="roundRect">
          <a:avLst/>
        </a:prstGeom>
        <a:solidFill>
          <a:schemeClr val="accent1">
            <a:shade val="50000"/>
            <a:hueOff val="113050"/>
            <a:satOff val="-4401"/>
            <a:lumOff val="2119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47625" rIns="95250" bIns="47625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Benefit Visit Limits</a:t>
          </a:r>
        </a:p>
      </dsp:txBody>
      <dsp:txXfrm>
        <a:off x="66985" y="4392261"/>
        <a:ext cx="2492643" cy="1238228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8BC31E1-1359-4B1B-95FD-4B10A510E75A}">
      <dsp:nvSpPr>
        <dsp:cNvPr id="0" name=""/>
        <dsp:cNvSpPr/>
      </dsp:nvSpPr>
      <dsp:spPr>
        <a:xfrm>
          <a:off x="4016" y="258892"/>
          <a:ext cx="2556253" cy="1022501"/>
        </a:xfrm>
        <a:prstGeom prst="chevron">
          <a:avLst/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008" tIns="21336" rIns="21336" bIns="21336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/>
            <a:t>Visit PCP/Specialist </a:t>
          </a:r>
        </a:p>
      </dsp:txBody>
      <dsp:txXfrm>
        <a:off x="515267" y="258892"/>
        <a:ext cx="1533752" cy="1022501"/>
      </dsp:txXfrm>
    </dsp:sp>
    <dsp:sp modelId="{7091A6E1-702D-4A16-B735-871370D5732D}">
      <dsp:nvSpPr>
        <dsp:cNvPr id="0" name=""/>
        <dsp:cNvSpPr/>
      </dsp:nvSpPr>
      <dsp:spPr>
        <a:xfrm>
          <a:off x="4016" y="1409206"/>
          <a:ext cx="2045002" cy="331347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/>
            <a:t>You receive Medical Care (MC)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/>
            <a:t>No payment at time of visit</a:t>
          </a:r>
        </a:p>
        <a:p>
          <a:pPr marL="57150" lvl="1" indent="-57150" algn="l" defTabSz="311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700" kern="1200"/>
        </a:p>
      </dsp:txBody>
      <dsp:txXfrm>
        <a:off x="4016" y="1409206"/>
        <a:ext cx="2045002" cy="3313476"/>
      </dsp:txXfrm>
    </dsp:sp>
    <dsp:sp modelId="{466896B3-3B37-40F8-BD5C-7BDCBA228D00}">
      <dsp:nvSpPr>
        <dsp:cNvPr id="0" name=""/>
        <dsp:cNvSpPr/>
      </dsp:nvSpPr>
      <dsp:spPr>
        <a:xfrm>
          <a:off x="2344269" y="258892"/>
          <a:ext cx="2556253" cy="1022501"/>
        </a:xfrm>
        <a:prstGeom prst="chevron">
          <a:avLst/>
        </a:prstGeom>
        <a:solidFill>
          <a:schemeClr val="accent1">
            <a:shade val="80000"/>
            <a:hueOff val="47421"/>
            <a:satOff val="-1655"/>
            <a:lumOff val="645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008" tIns="21336" rIns="21336" bIns="21336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/>
            <a:t>After Appointment</a:t>
          </a:r>
        </a:p>
      </dsp:txBody>
      <dsp:txXfrm>
        <a:off x="2855520" y="258892"/>
        <a:ext cx="1533752" cy="1022501"/>
      </dsp:txXfrm>
    </dsp:sp>
    <dsp:sp modelId="{AA64261F-EAAF-4D93-9D28-828A16689443}">
      <dsp:nvSpPr>
        <dsp:cNvPr id="0" name=""/>
        <dsp:cNvSpPr/>
      </dsp:nvSpPr>
      <dsp:spPr>
        <a:xfrm>
          <a:off x="2344269" y="1409206"/>
          <a:ext cx="2045002" cy="331347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/>
            <a:t>Provider submits MC claim to HPHC for processing </a:t>
          </a:r>
        </a:p>
      </dsp:txBody>
      <dsp:txXfrm>
        <a:off x="2344269" y="1409206"/>
        <a:ext cx="2045002" cy="3313476"/>
      </dsp:txXfrm>
    </dsp:sp>
    <dsp:sp modelId="{38CEAD5C-101F-48F4-AB9D-8A8B5ED1E28D}">
      <dsp:nvSpPr>
        <dsp:cNvPr id="0" name=""/>
        <dsp:cNvSpPr/>
      </dsp:nvSpPr>
      <dsp:spPr>
        <a:xfrm>
          <a:off x="4684522" y="258892"/>
          <a:ext cx="2556253" cy="1022501"/>
        </a:xfrm>
        <a:prstGeom prst="chevron">
          <a:avLst/>
        </a:prstGeom>
        <a:solidFill>
          <a:schemeClr val="accent1">
            <a:shade val="80000"/>
            <a:hueOff val="94843"/>
            <a:satOff val="-3310"/>
            <a:lumOff val="1291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009" tIns="24003" rIns="24003" bIns="24003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/>
            <a:t>Claims Paid</a:t>
          </a:r>
        </a:p>
      </dsp:txBody>
      <dsp:txXfrm>
        <a:off x="5195773" y="258892"/>
        <a:ext cx="1533752" cy="1022501"/>
      </dsp:txXfrm>
    </dsp:sp>
    <dsp:sp modelId="{76CBE541-FF05-448F-953C-150450FA0A76}">
      <dsp:nvSpPr>
        <dsp:cNvPr id="0" name=""/>
        <dsp:cNvSpPr/>
      </dsp:nvSpPr>
      <dsp:spPr>
        <a:xfrm>
          <a:off x="4684522" y="1409206"/>
          <a:ext cx="2045002" cy="331347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/>
            <a:t>HP processes the MC claim(s)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/>
            <a:t>A predetermined, negotiated rate is applied to the covered benefit. 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/>
            <a:t>Your remaining deductible/coinsurance responsibility is identified and sent to your Provider.</a:t>
          </a:r>
        </a:p>
      </dsp:txBody>
      <dsp:txXfrm>
        <a:off x="4684522" y="1409206"/>
        <a:ext cx="2045002" cy="3313476"/>
      </dsp:txXfrm>
    </dsp:sp>
    <dsp:sp modelId="{F8F4D689-E3D4-4C77-8742-C4EFBFD932D2}">
      <dsp:nvSpPr>
        <dsp:cNvPr id="0" name=""/>
        <dsp:cNvSpPr/>
      </dsp:nvSpPr>
      <dsp:spPr>
        <a:xfrm>
          <a:off x="7024776" y="258892"/>
          <a:ext cx="2556253" cy="1022501"/>
        </a:xfrm>
        <a:prstGeom prst="chevron">
          <a:avLst/>
        </a:prstGeom>
        <a:solidFill>
          <a:schemeClr val="accent1">
            <a:shade val="80000"/>
            <a:hueOff val="142264"/>
            <a:satOff val="-4965"/>
            <a:lumOff val="19369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009" tIns="24003" rIns="24003" bIns="24003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/>
            <a:t>Provider Billing/Invoice</a:t>
          </a:r>
        </a:p>
      </dsp:txBody>
      <dsp:txXfrm>
        <a:off x="7536027" y="258892"/>
        <a:ext cx="1533752" cy="1022501"/>
      </dsp:txXfrm>
    </dsp:sp>
    <dsp:sp modelId="{C740C45B-BF34-4F66-9068-4F53DB6C2D72}">
      <dsp:nvSpPr>
        <dsp:cNvPr id="0" name=""/>
        <dsp:cNvSpPr/>
      </dsp:nvSpPr>
      <dsp:spPr>
        <a:xfrm>
          <a:off x="7024776" y="1409206"/>
          <a:ext cx="2045002" cy="331347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/>
            <a:t>Provider bills you for the service based on your remaining deductible/coinsurance responsibility.</a:t>
          </a:r>
        </a:p>
      </dsp:txBody>
      <dsp:txXfrm>
        <a:off x="7024776" y="1409206"/>
        <a:ext cx="2045002" cy="3313476"/>
      </dsp:txXfrm>
    </dsp:sp>
    <dsp:sp modelId="{7B35F72C-CDB0-41CD-948C-677DDBA992B0}">
      <dsp:nvSpPr>
        <dsp:cNvPr id="0" name=""/>
        <dsp:cNvSpPr/>
      </dsp:nvSpPr>
      <dsp:spPr>
        <a:xfrm>
          <a:off x="9365029" y="258892"/>
          <a:ext cx="2556253" cy="1022501"/>
        </a:xfrm>
        <a:prstGeom prst="chevron">
          <a:avLst/>
        </a:prstGeom>
        <a:solidFill>
          <a:schemeClr val="accent1">
            <a:shade val="80000"/>
            <a:hueOff val="189685"/>
            <a:satOff val="-6620"/>
            <a:lumOff val="2582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009" tIns="24003" rIns="24003" bIns="24003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/>
            <a:t>Member Payment</a:t>
          </a:r>
        </a:p>
      </dsp:txBody>
      <dsp:txXfrm>
        <a:off x="9876280" y="258892"/>
        <a:ext cx="1533752" cy="1022501"/>
      </dsp:txXfrm>
    </dsp:sp>
    <dsp:sp modelId="{2D66E3AB-200E-4017-BF56-A6B1CB9C5D54}">
      <dsp:nvSpPr>
        <dsp:cNvPr id="0" name=""/>
        <dsp:cNvSpPr/>
      </dsp:nvSpPr>
      <dsp:spPr>
        <a:xfrm>
          <a:off x="9365029" y="1409206"/>
          <a:ext cx="2045002" cy="331347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/>
            <a:t>Member pays the provider directly</a:t>
          </a:r>
        </a:p>
        <a:p>
          <a:pPr marL="228600" lvl="2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/>
            <a:t>Using the Benefit Strategies Card - NHIT, District, and/or FSA Funds</a:t>
          </a:r>
        </a:p>
        <a:p>
          <a:pPr marL="228600" lvl="2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/>
            <a:t>If funds are not available, member is responsible for payment out of their own pocket until the out-of-pocket maximum has been met.  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i="1" kern="1200"/>
            <a:t>If the service is not a covered benefit, the member is responsible for covering the full cost determined by the provider.  </a:t>
          </a:r>
        </a:p>
      </dsp:txBody>
      <dsp:txXfrm>
        <a:off x="9365029" y="1409206"/>
        <a:ext cx="2045002" cy="3313476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858B9BF-FC29-42E4-AD21-CF692089CCC1}">
      <dsp:nvSpPr>
        <dsp:cNvPr id="0" name=""/>
        <dsp:cNvSpPr/>
      </dsp:nvSpPr>
      <dsp:spPr>
        <a:xfrm>
          <a:off x="8809" y="447920"/>
          <a:ext cx="3146063" cy="1258425"/>
        </a:xfrm>
        <a:prstGeom prst="chevron">
          <a:avLst/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6012" tIns="32004" rIns="32004" bIns="32004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/>
            <a:t>Visit PCP/Specialist </a:t>
          </a:r>
        </a:p>
      </dsp:txBody>
      <dsp:txXfrm>
        <a:off x="638022" y="447920"/>
        <a:ext cx="1887638" cy="1258425"/>
      </dsp:txXfrm>
    </dsp:sp>
    <dsp:sp modelId="{EB9F7FA0-D5BD-410F-964A-E4E167141EB3}">
      <dsp:nvSpPr>
        <dsp:cNvPr id="0" name=""/>
        <dsp:cNvSpPr/>
      </dsp:nvSpPr>
      <dsp:spPr>
        <a:xfrm>
          <a:off x="8809" y="1863648"/>
          <a:ext cx="2516851" cy="257475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/>
            <a:t>You receive a Script from your Physician or they “call it in” to your preferred pharmacy.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1500" kern="1200"/>
        </a:p>
      </dsp:txBody>
      <dsp:txXfrm>
        <a:off x="8809" y="1863648"/>
        <a:ext cx="2516851" cy="2574755"/>
      </dsp:txXfrm>
    </dsp:sp>
    <dsp:sp modelId="{54A3DEAD-2EA1-446E-8348-AF8CEA66FA0B}">
      <dsp:nvSpPr>
        <dsp:cNvPr id="0" name=""/>
        <dsp:cNvSpPr/>
      </dsp:nvSpPr>
      <dsp:spPr>
        <a:xfrm>
          <a:off x="2938873" y="447920"/>
          <a:ext cx="3146063" cy="1258425"/>
        </a:xfrm>
        <a:prstGeom prst="chevron">
          <a:avLst/>
        </a:prstGeom>
        <a:solidFill>
          <a:schemeClr val="accent1">
            <a:shade val="80000"/>
            <a:hueOff val="63228"/>
            <a:satOff val="-2207"/>
            <a:lumOff val="860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6012" tIns="32004" rIns="32004" bIns="32004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/>
            <a:t>After Appointment</a:t>
          </a:r>
        </a:p>
      </dsp:txBody>
      <dsp:txXfrm>
        <a:off x="3568086" y="447920"/>
        <a:ext cx="1887638" cy="1258425"/>
      </dsp:txXfrm>
    </dsp:sp>
    <dsp:sp modelId="{62DEF17F-94DA-42D1-9424-98B379789F19}">
      <dsp:nvSpPr>
        <dsp:cNvPr id="0" name=""/>
        <dsp:cNvSpPr/>
      </dsp:nvSpPr>
      <dsp:spPr>
        <a:xfrm>
          <a:off x="2938873" y="1863648"/>
          <a:ext cx="2516851" cy="257475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/>
            <a:t>Pharmacy</a:t>
          </a:r>
          <a:r>
            <a:rPr lang="en-US" sz="1400" kern="1200" baseline="0"/>
            <a:t> receives and fills the Script as directed from you Physician.</a:t>
          </a:r>
          <a:endParaRPr lang="en-US" sz="1400" kern="1200"/>
        </a:p>
      </dsp:txBody>
      <dsp:txXfrm>
        <a:off x="2938873" y="1863648"/>
        <a:ext cx="2516851" cy="2574755"/>
      </dsp:txXfrm>
    </dsp:sp>
    <dsp:sp modelId="{899EFAD1-83F8-4605-9A90-D0FD8826BCBB}">
      <dsp:nvSpPr>
        <dsp:cNvPr id="0" name=""/>
        <dsp:cNvSpPr/>
      </dsp:nvSpPr>
      <dsp:spPr>
        <a:xfrm>
          <a:off x="5868937" y="447920"/>
          <a:ext cx="3146063" cy="1258425"/>
        </a:xfrm>
        <a:prstGeom prst="chevron">
          <a:avLst/>
        </a:prstGeom>
        <a:solidFill>
          <a:schemeClr val="accent1">
            <a:shade val="80000"/>
            <a:hueOff val="126457"/>
            <a:satOff val="-4413"/>
            <a:lumOff val="1721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6012" tIns="32004" rIns="32004" bIns="32004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/>
            <a:t>Pharmacy Charges</a:t>
          </a:r>
        </a:p>
      </dsp:txBody>
      <dsp:txXfrm>
        <a:off x="6498150" y="447920"/>
        <a:ext cx="1887638" cy="1258425"/>
      </dsp:txXfrm>
    </dsp:sp>
    <dsp:sp modelId="{B17DF260-0DA9-4C67-A456-A55CAE68CDE9}">
      <dsp:nvSpPr>
        <dsp:cNvPr id="0" name=""/>
        <dsp:cNvSpPr/>
      </dsp:nvSpPr>
      <dsp:spPr>
        <a:xfrm>
          <a:off x="5868937" y="1863648"/>
          <a:ext cx="2516851" cy="257475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/>
            <a:t>Pharmacy confirms your coverage using your ID card. 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/>
            <a:t>Once approved, a pre-determined, negotiated rate is identified for the Rx.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/>
            <a:t>The pharmacy charges you  for the Rx based on your remaining deductible or coinsurance responsibility. </a:t>
          </a:r>
        </a:p>
      </dsp:txBody>
      <dsp:txXfrm>
        <a:off x="5868937" y="1863648"/>
        <a:ext cx="2516851" cy="2574755"/>
      </dsp:txXfrm>
    </dsp:sp>
    <dsp:sp modelId="{4000B2EB-9C3B-4A23-87B0-077363754B46}">
      <dsp:nvSpPr>
        <dsp:cNvPr id="0" name=""/>
        <dsp:cNvSpPr/>
      </dsp:nvSpPr>
      <dsp:spPr>
        <a:xfrm>
          <a:off x="8799001" y="457735"/>
          <a:ext cx="3146063" cy="1258425"/>
        </a:xfrm>
        <a:prstGeom prst="chevron">
          <a:avLst/>
        </a:prstGeom>
        <a:solidFill>
          <a:schemeClr val="accent1">
            <a:shade val="80000"/>
            <a:hueOff val="189685"/>
            <a:satOff val="-6620"/>
            <a:lumOff val="2582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6012" tIns="32004" rIns="32004" bIns="32004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/>
            <a:t>Member Payment</a:t>
          </a:r>
        </a:p>
      </dsp:txBody>
      <dsp:txXfrm>
        <a:off x="9428214" y="457735"/>
        <a:ext cx="1887638" cy="1258425"/>
      </dsp:txXfrm>
    </dsp:sp>
    <dsp:sp modelId="{CCCF68BD-E9DF-4503-A0CB-941E78EFBF7E}">
      <dsp:nvSpPr>
        <dsp:cNvPr id="0" name=""/>
        <dsp:cNvSpPr/>
      </dsp:nvSpPr>
      <dsp:spPr>
        <a:xfrm>
          <a:off x="8799001" y="1863648"/>
          <a:ext cx="2516851" cy="257475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/>
            <a:t>Member pays the pharmacist directly:</a:t>
          </a:r>
        </a:p>
        <a:p>
          <a:pPr marL="228600" lvl="2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/>
            <a:t>Members use the Benefit Strategies Card - NHIT, District, and/or FSA Funds</a:t>
          </a:r>
        </a:p>
        <a:p>
          <a:pPr marL="228600" lvl="2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/>
            <a:t>If funds are not available, member is responsible for payment out of their own pocket until the out-of-pocket maximum has been met.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i="1" kern="1200"/>
            <a:t>If the Rx is not covered under the formulary, the member is responsible for the full cost of the medication. </a:t>
          </a:r>
          <a:endParaRPr lang="en-US" sz="1400" kern="1200"/>
        </a:p>
      </dsp:txBody>
      <dsp:txXfrm>
        <a:off x="8799001" y="1863648"/>
        <a:ext cx="2516851" cy="2574755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767EA1D-5882-4749-908B-C2B9F94F645B}">
      <dsp:nvSpPr>
        <dsp:cNvPr id="0" name=""/>
        <dsp:cNvSpPr/>
      </dsp:nvSpPr>
      <dsp:spPr>
        <a:xfrm>
          <a:off x="-358691" y="113552"/>
          <a:ext cx="10506456" cy="2035187"/>
        </a:xfrm>
        <a:prstGeom prst="roundRect">
          <a:avLst>
            <a:gd name="adj" fmla="val 10000"/>
          </a:avLst>
        </a:prstGeom>
        <a:solidFill>
          <a:schemeClr val="accent5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z="-12700" extrusionH="1700" prstMaterial="translucentPowder">
          <a:bevelT w="25400" h="6350" prst="softRound"/>
          <a:bevelB w="0" h="0" prst="convex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6A0E4A6-598E-473A-AFEB-5C9AAE08F844}">
      <dsp:nvSpPr>
        <dsp:cNvPr id="0" name=""/>
        <dsp:cNvSpPr/>
      </dsp:nvSpPr>
      <dsp:spPr>
        <a:xfrm>
          <a:off x="83621" y="757529"/>
          <a:ext cx="753565" cy="753565"/>
        </a:xfrm>
        <a:prstGeom prst="rect">
          <a:avLst/>
        </a:prstGeom>
        <a:blipFill rotWithShape="1">
          <a:blip xmlns:r="http://schemas.openxmlformats.org/officeDocument/2006/relationships" r:embed="rId1"/>
          <a:srcRect/>
          <a:stretch>
            <a:fillRect/>
          </a:stretch>
        </a:blip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2765F26-0209-4DDB-8EC2-031FB7578F54}">
      <dsp:nvSpPr>
        <dsp:cNvPr id="0" name=""/>
        <dsp:cNvSpPr/>
      </dsp:nvSpPr>
      <dsp:spPr>
        <a:xfrm>
          <a:off x="1223795" y="446087"/>
          <a:ext cx="4727905" cy="137011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5004" tIns="145004" rIns="145004" bIns="145004" numCol="1" spcCol="1270" anchor="ctr" anchorCtr="0">
          <a:noAutofit/>
        </a:bodyPr>
        <a:lstStyle/>
        <a:p>
          <a:pPr marL="0" lvl="0" indent="0" algn="l" defTabSz="11112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Order of Payment</a:t>
          </a:r>
        </a:p>
      </dsp:txBody>
      <dsp:txXfrm>
        <a:off x="1223795" y="446087"/>
        <a:ext cx="4727905" cy="1370118"/>
      </dsp:txXfrm>
    </dsp:sp>
    <dsp:sp modelId="{13BB5E1D-EF52-4DEC-A23E-59C28155BC1B}">
      <dsp:nvSpPr>
        <dsp:cNvPr id="0" name=""/>
        <dsp:cNvSpPr/>
      </dsp:nvSpPr>
      <dsp:spPr>
        <a:xfrm>
          <a:off x="4984215" y="469735"/>
          <a:ext cx="4192968" cy="137011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5004" tIns="145004" rIns="145004" bIns="145004" numCol="1" spcCol="1270" anchor="ctr" anchorCtr="0">
          <a:noAutofit/>
        </a:bodyPr>
        <a:lstStyle/>
        <a:p>
          <a:pPr marL="0" lvl="0" indent="0" algn="l" defTabSz="12446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/>
            <a:t>All On One Card!</a:t>
          </a:r>
          <a:endParaRPr lang="en-US" sz="2800" i="1" kern="1200"/>
        </a:p>
        <a:p>
          <a:pPr marL="0" lvl="0" indent="0" algn="l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/>
            <a:t>1) NHIT Funds </a:t>
          </a:r>
          <a:r>
            <a:rPr lang="en-US" sz="1800" i="1" kern="1200"/>
            <a:t>(If Earned)</a:t>
          </a:r>
        </a:p>
        <a:p>
          <a:pPr marL="0" lvl="0" indent="0" algn="l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/>
            <a:t>2) Rollover District Funds </a:t>
          </a:r>
          <a:r>
            <a:rPr lang="en-US" sz="1800" i="1" kern="1200"/>
            <a:t>(If Available) </a:t>
          </a:r>
        </a:p>
        <a:p>
          <a:pPr marL="0" lvl="0" indent="0" algn="l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/>
            <a:t>3) FSA Election </a:t>
          </a:r>
          <a:r>
            <a:rPr lang="en-US" sz="1800" i="1" kern="1200"/>
            <a:t>(Optional)</a:t>
          </a:r>
        </a:p>
      </dsp:txBody>
      <dsp:txXfrm>
        <a:off x="4984215" y="469735"/>
        <a:ext cx="4192968" cy="1370118"/>
      </dsp:txXfrm>
    </dsp:sp>
    <dsp:sp modelId="{8015BDBE-1F41-4C3E-AEA3-77114EF99C1B}">
      <dsp:nvSpPr>
        <dsp:cNvPr id="0" name=""/>
        <dsp:cNvSpPr/>
      </dsp:nvSpPr>
      <dsp:spPr>
        <a:xfrm>
          <a:off x="-331794" y="2383894"/>
          <a:ext cx="10506456" cy="1980122"/>
        </a:xfrm>
        <a:prstGeom prst="roundRect">
          <a:avLst>
            <a:gd name="adj" fmla="val 10000"/>
          </a:avLst>
        </a:prstGeom>
        <a:solidFill>
          <a:schemeClr val="accent5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z="-12700" extrusionH="1700" prstMaterial="translucentPowder">
          <a:bevelT w="25400" h="6350" prst="softRound"/>
          <a:bevelB w="0" h="0" prst="convex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D16FE3A-1FFD-4FFC-BFD1-9A8CA551ADD3}">
      <dsp:nvSpPr>
        <dsp:cNvPr id="0" name=""/>
        <dsp:cNvSpPr/>
      </dsp:nvSpPr>
      <dsp:spPr>
        <a:xfrm>
          <a:off x="55769" y="3104549"/>
          <a:ext cx="753565" cy="753565"/>
        </a:xfrm>
        <a:prstGeom prst="rect">
          <a:avLst/>
        </a:prstGeom>
        <a:blipFill rotWithShape="1">
          <a:blip xmlns:r="http://schemas.openxmlformats.org/officeDocument/2006/relationships" r:embed="rId2"/>
          <a:srcRect/>
          <a:stretch>
            <a:fillRect/>
          </a:stretch>
        </a:blip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923B58A-E603-4880-A949-FBB10215FBF6}">
      <dsp:nvSpPr>
        <dsp:cNvPr id="0" name=""/>
        <dsp:cNvSpPr/>
      </dsp:nvSpPr>
      <dsp:spPr>
        <a:xfrm>
          <a:off x="1223795" y="2796272"/>
          <a:ext cx="4727905" cy="137011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5004" tIns="145004" rIns="145004" bIns="145004" numCol="1" spcCol="1270" anchor="ctr" anchorCtr="0">
          <a:noAutofit/>
        </a:bodyPr>
        <a:lstStyle/>
        <a:p>
          <a:pPr marL="0" lvl="0" indent="0" algn="l" defTabSz="11112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How to Access Funds</a:t>
          </a:r>
        </a:p>
      </dsp:txBody>
      <dsp:txXfrm>
        <a:off x="1223795" y="2796272"/>
        <a:ext cx="4727905" cy="1370118"/>
      </dsp:txXfrm>
    </dsp:sp>
    <dsp:sp modelId="{D4D735A8-417E-40EC-9520-C5F3E303BE23}">
      <dsp:nvSpPr>
        <dsp:cNvPr id="0" name=""/>
        <dsp:cNvSpPr/>
      </dsp:nvSpPr>
      <dsp:spPr>
        <a:xfrm>
          <a:off x="4682405" y="2664151"/>
          <a:ext cx="5633923" cy="137011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5004" tIns="145004" rIns="145004" bIns="145004" numCol="1" spcCol="1270" anchor="ctr" anchorCtr="0">
          <a:noAutofit/>
        </a:bodyPr>
        <a:lstStyle/>
        <a:p>
          <a:pPr marL="0" lvl="0" indent="0" algn="l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/>
            <a:t>- Swipe at point of service (i.e. Pharmacy)</a:t>
          </a:r>
        </a:p>
        <a:p>
          <a:pPr marL="0" lvl="0" indent="0" algn="l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/>
            <a:t>- Use as Visa card to pay invoices after service</a:t>
          </a:r>
        </a:p>
        <a:p>
          <a:pPr marL="0" lvl="0" indent="0" algn="l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/>
            <a:t>- Paid out of pocket? Submit receipt and EOB to Benefit     </a:t>
          </a:r>
        </a:p>
        <a:p>
          <a:pPr marL="0" lvl="0" indent="0" algn="l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/>
            <a:t>  Strategies for reimbursement</a:t>
          </a:r>
        </a:p>
      </dsp:txBody>
      <dsp:txXfrm>
        <a:off x="4682405" y="2664151"/>
        <a:ext cx="5633923" cy="137011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1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69A65754-B605-4A5A-82E7-FCDC06A4C09B}" type="datetimeFigureOut">
              <a:rPr lang="en-US" smtClean="0"/>
              <a:t>5/20/2022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3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325E34B1-9620-4B72-A04F-CC4381DC6C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31753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5E34B1-9620-4B72-A04F-CC4381DC6C03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041739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0307BCA-A2AC-4227-B502-7EFB5AF6867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0084222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0307BCA-A2AC-4227-B502-7EFB5AF6867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7257832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0307BCA-A2AC-4227-B502-7EFB5AF6867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0676732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0307BCA-A2AC-4227-B502-7EFB5AF6867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8227622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Hover over yellow question marks to show full name of plan. It will also show the plan year dates, filing dates and final service dates.</a:t>
            </a:r>
          </a:p>
          <a:p>
            <a:endParaRPr lang="en-US"/>
          </a:p>
          <a:p>
            <a:r>
              <a:rPr lang="en-US"/>
              <a:t>I want to: Reimburse Myself might be your most utilized feature. This will allow you to file a claim.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/>
              <a:t>Send Payment is to make a payment directly to the Provider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/>
              <a:t>Manage my Expenses is a tracking tool to help manage expenses</a:t>
            </a: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5E34B1-9620-4B72-A04F-CC4381DC6C03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282224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Hover over yellow question marks to show full name of plan. It will also show the plan year dates, filing dates and final service dates.</a:t>
            </a:r>
          </a:p>
          <a:p>
            <a:endParaRPr lang="en-US"/>
          </a:p>
          <a:p>
            <a:r>
              <a:rPr lang="en-US"/>
              <a:t>I want to: Reimburse Myself might be your most utilized feature. This will allow you to file a claim.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/>
              <a:t>Send Payment is to make a payment directly to the Provider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/>
              <a:t>Manage my Expenses is a tracking tool to help manage expenses</a:t>
            </a: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5E34B1-9620-4B72-A04F-CC4381DC6C03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103895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Can select the hyperlink of repayments under tasks to pay Benefit Strategies back for denied claims that require reimbursement to get to this page.</a:t>
            </a:r>
          </a:p>
          <a:p>
            <a:r>
              <a:rPr lang="en-US"/>
              <a:t>Select repay to pay back benefit strategies.</a:t>
            </a:r>
          </a:p>
          <a:p>
            <a:r>
              <a:rPr lang="en-US"/>
              <a:t>You can not pay back partial amounts, you can only repay the full amount due.</a:t>
            </a: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5E34B1-9620-4B72-A04F-CC4381DC6C03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613807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5E34B1-9620-4B72-A04F-CC4381DC6C03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188312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5E34B1-9620-4B72-A04F-CC4381DC6C03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735949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25E34B1-9620-4B72-A04F-CC4381DC6C0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926920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0307BCA-A2AC-4227-B502-7EFB5AF6867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0295192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5E34B1-9620-4B72-A04F-CC4381DC6C03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284701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0307BCA-A2AC-4227-B502-7EFB5AF6867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3512962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0307BCA-A2AC-4227-B502-7EFB5AF6867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285613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0307BCA-A2AC-4227-B502-7EFB5AF6867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6165422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5E34B1-9620-4B72-A04F-CC4381DC6C03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283125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5E34B1-9620-4B72-A04F-CC4381DC6C03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931650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0307BCA-A2AC-4227-B502-7EFB5AF6867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815337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DFCE7B-84D2-4E42-9A7A-5FA5B83A22D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2FCF7F0-68A4-4DA2-91F9-CED8B84CD95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5E4EF2C-90A0-4F70-B4C7-A92F3C19DB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BC523C-D0BB-4993-94E9-F09DD223E17C}" type="datetime1">
              <a:rPr lang="en-US" smtClean="0"/>
              <a:t>5/20/2022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0AF7A8A-776B-401F-B1CF-01FD1110F2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SAU 9 - Jackson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0259816-D0E7-493C-8EA5-8304551C3D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C102EB-F336-4960-B2EB-AD317D3CED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91876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F2D4F6-EA46-45ED-A865-9683326D20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A71F045-4C21-4165-A4C8-AF38304606E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DC36F7A-C219-4EB6-A5D0-02EB32F2CB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A8610F-2D68-4075-A818-6CDBF7EA4FF1}" type="datetime1">
              <a:rPr lang="en-US" smtClean="0"/>
              <a:t>5/20/2022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992BACA-4BA8-4AB3-8FDA-F54A689B4B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SAU 9 - Jackson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0B4607A-6FAB-4805-B8BE-9CD04C11B1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C102EB-F336-4960-B2EB-AD317D3CED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66658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976D0EC-6CE4-4AFC-93F2-ADA0BEEDB8D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BDE6A7C-C33E-4846-82BD-067D4D221D9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1077819-2DDC-49D4-841E-36CE9C02AC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3E24A0-83CF-486C-8286-ADE470357C37}" type="datetime1">
              <a:rPr lang="en-US" smtClean="0"/>
              <a:t>5/20/2022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3209A10-92C5-4917-A884-BB31A81AD0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SAU 9 - Jackson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3431749-5591-4124-BAEF-127B1F559D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C102EB-F336-4960-B2EB-AD317D3CED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790292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DFCE7B-84D2-4E42-9A7A-5FA5B83A22D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2FCF7F0-68A4-4DA2-91F9-CED8B84CD95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5E4EF2C-90A0-4F70-B4C7-A92F3C19DB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5D37CF-8EBE-4B15-B16C-1E8844162A56}" type="datetime1">
              <a:rPr lang="en-US" smtClean="0"/>
              <a:t>5/20/2022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0AF7A8A-776B-401F-B1CF-01FD1110F2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SAU 9 - Jackson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0259816-D0E7-493C-8EA5-8304551C3D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C102EB-F336-4960-B2EB-AD317D3CED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231131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D3E26D-9B36-435C-87C2-909A917E93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BA6678-82B6-429E-8E57-B6B9A71468B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71B7B23-758B-42DE-9E22-47FF4B92A6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2EB727-1CFE-4860-B54B-A417A6FB9179}" type="datetime1">
              <a:rPr lang="en-US" smtClean="0"/>
              <a:t>5/20/2022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4EFF226-6558-41FF-8A79-5EEAB2938D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SAU 9 - Jackson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0E3431F-9FE8-485C-AEB6-B72EAE8AD8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C102EB-F336-4960-B2EB-AD317D3CED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450064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C32804-34AE-4325-8EFD-D7DF233FAE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48D522B-744C-4D4F-AAC7-9165B9463CC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6AA94E0-F9CD-45DF-A486-C4BC7AC2C8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225537-F4E9-4D3C-8DC4-E5116E953117}" type="datetime1">
              <a:rPr lang="en-US" smtClean="0"/>
              <a:t>5/20/2022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9BA0D2-7320-493D-ABDD-D328AD2E73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SAU 9 - Jackson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4C9774F-F96D-451F-A6E9-FAB6B18D7D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C102EB-F336-4960-B2EB-AD317D3CED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080171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311643-B7BA-4E5C-9FE7-54076B65B2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2CF107-96C7-43FE-9D56-9E678D807EC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99E0E5C-A67B-46F3-B8B5-233CF5680C3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3C32075-D242-4BEC-A08A-0329CC6364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261D9B-906D-405E-841C-0879CCF82410}" type="datetime1">
              <a:rPr lang="en-US" smtClean="0"/>
              <a:t>5/20/2022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2B04473-2D34-43D4-8845-6A8F262C7E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SAU 9 - Jackson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DA014AA-E06C-45AF-A19D-EFFD64A917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C102EB-F336-4960-B2EB-AD317D3CED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531210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529154-67A4-49B4-9327-1F0EB86FDC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06CA232-CBA0-44A5-B33F-FB7808FEF30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54462A2-68A1-4AF1-A05A-916C432EF21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9B6518D-22A6-42AD-83E9-DBD1A6F94A8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DADB95E-A466-4672-B623-23B9F33CB70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2649966-F758-47CE-9AE5-6295D8175D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121742-213F-4994-B6ED-F9A172A7E8A7}" type="datetime1">
              <a:rPr lang="en-US" smtClean="0"/>
              <a:t>5/20/2022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703528C-1E1F-4011-A0D7-D9EB6A2821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SAU 9 - Jackson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60B71EE-C0E3-447C-9780-107D1F4308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C102EB-F336-4960-B2EB-AD317D3CED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938747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1846F2-6096-4D6E-8386-BECD8261D1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70C4AFB-33D4-4714-B29D-9460103B8A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29F4DE-962A-42A3-B063-6F08A0C9EB65}" type="datetime1">
              <a:rPr lang="en-US" smtClean="0"/>
              <a:t>5/20/2022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D6744F8-8B24-4C69-86AC-62F24356F9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SAU 9 - Jackson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C376AED-5F41-4D40-B3C5-E01452D5BB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C102EB-F336-4960-B2EB-AD317D3CED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501539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9A7021F-09CE-4388-9286-9336D68CE1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B172FF-983A-4FF1-B005-DAEA71A7AFC0}" type="datetime1">
              <a:rPr lang="en-US" smtClean="0"/>
              <a:t>5/20/2022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31E386F-D918-4682-90F6-757BF5E083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SAU 9 - Jackson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DF7CBEF-A86B-4CE0-969D-6F6315380E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C102EB-F336-4960-B2EB-AD317D3CED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446770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76F1C8-FDC8-44E5-A13A-5EB8736EF8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1FD274-0392-4673-AF1E-E6AAD4E82F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396C4AF-7853-42AF-8339-76B0933EB56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CC99A6B-F8AC-4696-BF24-989C45AA56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9C90C-B6BB-4CBB-B057-FFB0E2703DF3}" type="datetime1">
              <a:rPr lang="en-US" smtClean="0"/>
              <a:t>5/20/2022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10D0A9F-1366-47C9-9CF0-921256C9BA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SAU 9 - Jackson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9B621C1-3AF4-41D1-B0C6-809DA5107A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C102EB-F336-4960-B2EB-AD317D3CED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88602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D3E26D-9B36-435C-87C2-909A917E93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BA6678-82B6-429E-8E57-B6B9A71468B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71B7B23-758B-42DE-9E22-47FF4B92A6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C5312A-06D8-4E3E-8628-06A3E9D572ED}" type="datetime1">
              <a:rPr lang="en-US" smtClean="0"/>
              <a:t>5/20/2022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4EFF226-6558-41FF-8A79-5EEAB2938D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SAU 9 - Jackson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0E3431F-9FE8-485C-AEB6-B72EAE8AD8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C102EB-F336-4960-B2EB-AD317D3CED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884128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584469-6D8D-41E6-9F8B-36A34A73D1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682B0C1-4C76-4F05-BAFD-5F245CAF8A8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E17386D-9221-4F4A-A37B-A1366480821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1B035C9-145E-4B41-B731-B4CA2F2834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F78A6B-2EB2-4DA4-A7DF-1D1AF36AB687}" type="datetime1">
              <a:rPr lang="en-US" smtClean="0"/>
              <a:t>5/20/2022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5F37EFE-BFF4-498A-9737-F14D02A61C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SAU 9 - Jackson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9D9B47F-7878-4E08-8C2D-2B756AA289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C102EB-F336-4960-B2EB-AD317D3CED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913118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F2D4F6-EA46-45ED-A865-9683326D20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A71F045-4C21-4165-A4C8-AF38304606E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DC36F7A-C219-4EB6-A5D0-02EB32F2CB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FDB910-0C09-40F9-A00C-999DC62E5FED}" type="datetime1">
              <a:rPr lang="en-US" smtClean="0"/>
              <a:t>5/20/2022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992BACA-4BA8-4AB3-8FDA-F54A689B4B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SAU 9 - Jackson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0B4607A-6FAB-4805-B8BE-9CD04C11B1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C102EB-F336-4960-B2EB-AD317D3CED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139467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976D0EC-6CE4-4AFC-93F2-ADA0BEEDB8D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BDE6A7C-C33E-4846-82BD-067D4D221D9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1077819-2DDC-49D4-841E-36CE9C02AC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D18343-11B6-4886-B18F-F9F60593D936}" type="datetime1">
              <a:rPr lang="en-US" smtClean="0"/>
              <a:t>5/20/2022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3209A10-92C5-4917-A884-BB31A81AD0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SAU 9 - Jackson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3431749-5591-4124-BAEF-127B1F559D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C102EB-F336-4960-B2EB-AD317D3CED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895714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BC8F32-875A-49B4-B580-2E2E905D4E6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FAED48E-787C-42F0-9F89-8A3EB074DA8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8C253FB-C92E-47A6-B744-1BF60DCCA3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EA3789-0730-4322-8387-5663FE5AC72D}" type="datetime1">
              <a:rPr lang="en-US" smtClean="0"/>
              <a:t>5/20/2022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872EEF0-F6FB-48E2-89FA-936DCFF9E1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SAU 9 - Jackson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5210139-732B-441E-B2EA-BBBE005F0E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048337-5988-4CC1-82CA-BD2E8D6426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136206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18ACFC-571D-4F2E-A7B6-F187433C14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DA749D-3D4E-431B-8B3C-E7AAFCEFC6F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EA1CF06-086D-4D9B-840E-98B54F23DB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73C52F-0FF2-4060-BE5B-55CE2AED8AFA}" type="datetime1">
              <a:rPr lang="en-US" smtClean="0"/>
              <a:t>5/20/2022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347A76-C276-47C7-A58B-CFB6F4C123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SAU 9 - Jackson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F0BADD1-3DD8-4E17-85BA-CB2D108B1B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048337-5988-4CC1-82CA-BD2E8D6426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372475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38D9D6-A5B3-4576-B084-FFB20C90EF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AE00F63-E597-406D-847F-988785D1527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A3089A7-8BDB-434E-9DDB-141C07D0C8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E4A9C1-103C-4B90-8D70-D808596CCBC0}" type="datetime1">
              <a:rPr lang="en-US" smtClean="0"/>
              <a:t>5/20/2022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217A6A7-5A64-4831-BE6D-F7C73F1FD2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SAU 9 - Jackson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3AE2F8D-7F6C-4489-A9F3-685089DC94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048337-5988-4CC1-82CA-BD2E8D6426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284245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348F7F-3982-467B-AE6A-5CD432DEDE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37DBB8-8825-4CAF-8B1B-CBB02357CB5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D436645-9B45-4471-B9DA-F63CD34B027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8C51421-BFA4-4F9A-A85D-54D5E07D93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40C204-5EC5-40A0-B8AE-D8BEB7B844DC}" type="datetime1">
              <a:rPr lang="en-US" smtClean="0"/>
              <a:t>5/20/2022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9C6DA5C-AAB6-4638-B5B6-1A84A291E5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SAU 9 - Jackson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31909B5-64E8-4CD8-AB0D-615898B6C4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048337-5988-4CC1-82CA-BD2E8D6426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081805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AFF5CD-3223-4F82-A399-C78370051B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6EFF0CA-39AD-45DC-A818-3086A5405ED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63B6BF4-73A1-4306-A734-E5D243392D0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7330F10-A777-4F19-A4BC-CC97525EFB0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7CE67AF-3B4A-4259-9DBB-ABB1FA6DA0F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6E13C81-2D16-482D-A63A-03EC6ADCCA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D030E4-C34E-4875-A191-603B8777F7A0}" type="datetime1">
              <a:rPr lang="en-US" smtClean="0"/>
              <a:t>5/20/2022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957AAE4-B2DA-4778-857F-5B7C69B863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SAU 9 - Jackson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AFC2331-A874-4D66-AD3D-E01A7C91FF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048337-5988-4CC1-82CA-BD2E8D6426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349675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4551AE-4704-4B16-BCD5-28655B8811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DACDB20-E2D2-4D81-8C9C-3653D898F3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01C755-572B-46D0-A15C-77DC94A5DDA2}" type="datetime1">
              <a:rPr lang="en-US" smtClean="0"/>
              <a:t>5/20/2022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025A0AD-580C-4FCC-8265-41FF209D05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SAU 9 - Jackson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5FBBB6F-811D-4BA7-9F33-EFE63217A6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048337-5988-4CC1-82CA-BD2E8D6426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687854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16F1391-351F-45FE-A3A5-496C3DF56D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C46E54-4982-405F-AEC5-BACCE5098C22}" type="datetime1">
              <a:rPr lang="en-US" smtClean="0"/>
              <a:t>5/20/2022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63AA823-A0F4-46A8-A600-06051901BC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SAU 9 - Jackson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297AE00-2CD8-4638-BED1-0A88325712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048337-5988-4CC1-82CA-BD2E8D6426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04931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C32804-34AE-4325-8EFD-D7DF233FAE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48D522B-744C-4D4F-AAC7-9165B9463CC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6AA94E0-F9CD-45DF-A486-C4BC7AC2C8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6BFB9B-1FB6-4AD2-995A-2B55501E160F}" type="datetime1">
              <a:rPr lang="en-US" smtClean="0"/>
              <a:t>5/20/2022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9BA0D2-7320-493D-ABDD-D328AD2E73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SAU 9 - Jackson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4C9774F-F96D-451F-A6E9-FAB6B18D7D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C102EB-F336-4960-B2EB-AD317D3CED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558342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C7F01B-3088-4F7B-935F-7C627D717C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4EF397-140E-4C05-BF75-3DDFC66F3B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125F6A3-51C8-45DF-8CFD-AD26A118647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2600357-D44D-4B6E-AEB3-6B2887A624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E4EE2B-6BAA-4036-AB45-3296CEBA97E5}" type="datetime1">
              <a:rPr lang="en-US" smtClean="0"/>
              <a:t>5/20/2022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4BFB356-5D1F-46B7-8B9B-A19F519B6E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SAU 9 - Jackson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BD5A02B-309F-46C8-876F-2BBD5C0A06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048337-5988-4CC1-82CA-BD2E8D6426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376341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EE0375-BCD7-45C7-8320-52C7DD2A0E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ACB0D9F-8A27-4B81-8164-0EAA62B9002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23DF042-DD65-43FE-8385-151E148E88F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219D47D-AD1B-4710-B47F-9A0F071FDA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13F0E2-6E28-4846-ABF1-4258160A0EE4}" type="datetime1">
              <a:rPr lang="en-US" smtClean="0"/>
              <a:t>5/20/2022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99D084D-E2FF-4E2E-B2A5-869433B5A3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SAU 9 - Jackson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2118264-A8D6-4CEA-AFAD-D34E71E730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048337-5988-4CC1-82CA-BD2E8D6426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105054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E6F69A-ABB8-4B99-897B-AB89514A00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5B405ED-3264-4FA2-AEF3-A8346B74F64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72C44BA-E4C6-4712-A2B6-BD02E93372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3B0EE2-A42F-459A-8217-F32CDF638C6D}" type="datetime1">
              <a:rPr lang="en-US" smtClean="0"/>
              <a:t>5/20/2022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AA84EC4-6CC3-4419-93C6-CAA8C915FE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SAU 9 - Jackson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1DAFA22-4D4A-47D6-AB0D-2061A417D9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048337-5988-4CC1-82CA-BD2E8D6426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391458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4A9DFEF-ED9C-4D95-B769-9CF50EAAC1E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9AFEB66-93F5-4060-AEA8-9C779012040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34F3EA0-7F07-45D4-ACB9-CFF53E14A4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0CB858-B846-4757-82AB-A0B57F8046F4}" type="datetime1">
              <a:rPr lang="en-US" smtClean="0"/>
              <a:t>5/20/2022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D29C545-B0ED-42DB-8D31-5E8F90B1D5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SAU 9 - Jackson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38989BF-0A89-4418-AB18-A3CD11E1B2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048337-5988-4CC1-82CA-BD2E8D6426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133545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1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DF8B05-1766-46FD-B701-EFC3A599E249}" type="datetime1">
              <a:rPr lang="en-US" smtClean="0"/>
              <a:t>5/20/2022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SAU 9 - Jackson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048337-5988-4CC1-82CA-BD2E8D64264B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1235207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18317F-4A5C-4D1E-8754-ED9D93DD629E}" type="datetime1">
              <a:rPr lang="en-US" smtClean="0"/>
              <a:t>5/20/2022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SAU 9 - Jackson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048337-5988-4CC1-82CA-BD2E8D6426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021613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484334-8704-4F70-9554-EF54B79AA2B8}" type="datetime1">
              <a:rPr lang="en-US" smtClean="0"/>
              <a:t>5/20/2022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SAU 9 - Jackson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048337-5988-4CC1-82CA-BD2E8D64264B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3756964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8" y="1845734"/>
            <a:ext cx="49377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8D0BEB-E61F-42BC-B752-E8D42A54B21C}" type="datetime1">
              <a:rPr lang="en-US" smtClean="0"/>
              <a:t>5/20/2022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SAU 9 - Jackson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048337-5988-4CC1-82CA-BD2E8D6426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508514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262EB4-02CD-4913-846A-FFD122F0FE27}" type="datetime1">
              <a:rPr lang="en-US" smtClean="0"/>
              <a:t>5/20/2022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SAU 9 - Jackson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048337-5988-4CC1-82CA-BD2E8D6426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046455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1C0D08-E1FC-4D73-BEA0-8378897E928F}" type="datetime1">
              <a:rPr lang="en-US" smtClean="0"/>
              <a:t>5/20/2022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SAU 9 - Jackson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048337-5988-4CC1-82CA-BD2E8D6426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22801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311643-B7BA-4E5C-9FE7-54076B65B2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2CF107-96C7-43FE-9D56-9E678D807EC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99E0E5C-A67B-46F3-B8B5-233CF5680C3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3C32075-D242-4BEC-A08A-0329CC6364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0A029E-AED5-4B83-A002-561A217F99FA}" type="datetime1">
              <a:rPr lang="en-US" smtClean="0"/>
              <a:t>5/20/2022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2B04473-2D34-43D4-8845-6A8F262C7E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SAU 9 - Jackson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DA014AA-E06C-45AF-A19D-EFFD64A917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C102EB-F336-4960-B2EB-AD317D3CED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1641638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CD3D0A-AE70-466E-AFF6-8C5A4A3733F9}" type="datetime1">
              <a:rPr lang="en-US" smtClean="0"/>
              <a:t>5/20/2022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/>
              <a:t>SAU 9 - Jackson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048337-5988-4CC1-82CA-BD2E8D6426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656900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C8D87373-E62F-46BB-B616-B04F9453FF77}" type="datetime1">
              <a:rPr lang="en-US" smtClean="0"/>
              <a:t>5/20/2022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SAU 9 - Jackson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0048337-5988-4CC1-82CA-BD2E8D6426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5984489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645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4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790B01-B30F-48D1-9D59-514744A2455A}" type="datetime1">
              <a:rPr lang="en-US" smtClean="0"/>
              <a:t>5/20/2022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SAU 9 - Jackson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048337-5988-4CC1-82CA-BD2E8D6426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24253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838992-39AE-4B51-A040-2C6698ED0745}" type="datetime1">
              <a:rPr lang="en-US" smtClean="0"/>
              <a:t>5/20/2022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SAU 9 - Jackson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048337-5988-4CC1-82CA-BD2E8D6426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1906213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0C42EA-5D99-4746-BD25-7FFD69507969}" type="datetime1">
              <a:rPr lang="en-US" smtClean="0"/>
              <a:t>5/20/2022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SAU 9 - Jackson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048337-5988-4CC1-82CA-BD2E8D6426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4888445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417240-6AE5-4688-AADE-643D83628B8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AA624E1-5FE6-43FC-ADEA-CD480D8905B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AF2AAE6-3E5F-41BB-B480-88ABCB1701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8F77A7-6ABB-439C-AEBE-C60E6D2BAD03}" type="datetime1">
              <a:rPr lang="en-US" smtClean="0"/>
              <a:t>5/20/2022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AD09F1A-7350-4EEA-8EA3-19BDEDF65E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SAU 9 - Jackson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FC733AE-8F40-4EA1-AFD6-ACFD2337F8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A5A838-FE1A-48A7-B61B-8901F11429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7197805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EFA8EA-E32A-42F8-9E48-28F0DED3A4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D18135-9E41-4607-8FB0-AB5D17E69E9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3B59AAC-EC7B-4507-8A12-B01BE9EA6A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08654-8C11-4CE3-BECC-2B6520B271FD}" type="datetime1">
              <a:rPr lang="en-US" smtClean="0"/>
              <a:t>5/20/2022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9AF246C-EAAF-45E7-8F89-CA00392AD4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SAU 9 - Jackson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CCC7128-8EA8-4BBA-8109-53D311A844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A5A838-FE1A-48A7-B61B-8901F11429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8333479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971B6D-D434-44B5-8128-049347F7D1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4CF482B-211E-4FA2-B220-7B7B3B9B362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00EFA7-BD3F-4E5D-853B-E3D0A7EABE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AB3186-FD37-45E0-96E5-6D543990E7F8}" type="datetime1">
              <a:rPr lang="en-US" smtClean="0"/>
              <a:t>5/20/2022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65B2595-1760-4D72-96E7-4B81E078C0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SAU 9 - Jackson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CD5BF51-254A-47FC-BE94-7AAB5544C6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A5A838-FE1A-48A7-B61B-8901F11429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2722353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11658D-6485-4604-85CC-132C7F9989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5AF7D6-CFCB-4D26-B1F6-1361EF71182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70D40F9-8A89-4B88-8BAE-DE83B886150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07F4934-0D0A-47A1-B1AE-AEAAE6FF80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40AC4E-B20B-4DB9-B0FB-74CEFEB2487F}" type="datetime1">
              <a:rPr lang="en-US" smtClean="0"/>
              <a:t>5/20/2022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1BBFA2C-6712-4E68-AD86-96BBC6572C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SAU 9 - Jackson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B7B012F-CC29-4B53-A417-A509C95A05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A5A838-FE1A-48A7-B61B-8901F11429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8760831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0F52F6-A292-44DF-98F7-696FFF83B9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8322755-510F-4243-A068-B1D29B84AEF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CF99442-465F-437C-BED9-532AD0C731B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065E1D5-8E8B-4E76-82F4-C41A5DE992E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267D730-0824-4513-A0A8-450CFF78DE7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A7F6491-36E3-44D9-A2E8-3E7669430C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554742-A450-47F8-8466-F0EB1159016D}" type="datetime1">
              <a:rPr lang="en-US" smtClean="0"/>
              <a:t>5/20/2022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BFC9015-A2E0-4BDD-9CBB-A83446AE2D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SAU 9 - Jackson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BD353A8-044D-43F5-8136-6973708318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A5A838-FE1A-48A7-B61B-8901F11429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6057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529154-67A4-49B4-9327-1F0EB86FDC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06CA232-CBA0-44A5-B33F-FB7808FEF30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54462A2-68A1-4AF1-A05A-916C432EF21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9B6518D-22A6-42AD-83E9-DBD1A6F94A8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DADB95E-A466-4672-B623-23B9F33CB70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2649966-F758-47CE-9AE5-6295D8175D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C6B991-F566-4E39-8B0D-B6168B8063CB}" type="datetime1">
              <a:rPr lang="en-US" smtClean="0"/>
              <a:t>5/20/2022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703528C-1E1F-4011-A0D7-D9EB6A2821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SAU 9 - Jackson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60B71EE-C0E3-447C-9780-107D1F4308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C102EB-F336-4960-B2EB-AD317D3CED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9217412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7101A7-8228-4D7E-9EA9-8C93B8D376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B78F269-30D8-4E11-98E5-B7A35903F8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39AF2F-5BCD-411C-9F48-D98036D95E40}" type="datetime1">
              <a:rPr lang="en-US" smtClean="0"/>
              <a:t>5/20/2022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A6A77BE-B297-4258-BA82-3ECCCE09F5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SAU 9 - Jackson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2DAA4BD-8F4D-44BB-98AE-99FECBFB81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A5A838-FE1A-48A7-B61B-8901F11429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724056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5C9FE60-FE9A-488A-8EA5-9CFE344C99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7FB3AB-AB6A-4407-ADBA-D272C725FEF6}" type="datetime1">
              <a:rPr lang="en-US" smtClean="0"/>
              <a:t>5/20/2022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4A784FC-1C92-41B5-890A-F7FFD8BABD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SAU 9 - Jackson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888CCAE-2657-41BE-B9D1-4A79313784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A5A838-FE1A-48A7-B61B-8901F11429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9331840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785331-AC39-4486-B2B3-4C77490DC1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9B9605-21C9-4CA5-9A4D-BE50F5D004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4342EC0-87B1-41A6-9739-025AF48A216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E8E8F68-AD7A-407C-BACA-AA0AD7E83D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D0F4FD-6F91-4676-99B3-1474FEE04AD3}" type="datetime1">
              <a:rPr lang="en-US" smtClean="0"/>
              <a:t>5/20/2022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B57129C-3F1F-4FEF-ACDD-EA420E2659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SAU 9 - Jackson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3619DB4-6AD3-4F08-8E5E-CC4602576E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A5A838-FE1A-48A7-B61B-8901F11429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4326796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68FD5C-63F2-4A5E-819B-5F0CE2BC09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73A53A2-9188-4316-99E3-56A3CD9EF4C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B20AF38-CFB5-4201-B676-232363B9DBF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F867D2F-446C-4A5A-932E-899D58F8CB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A96E0E-48FD-4AA4-8B43-3D4A626A586D}" type="datetime1">
              <a:rPr lang="en-US" smtClean="0"/>
              <a:t>5/20/2022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45B6379-40C2-4FB1-8744-1C04E7D466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SAU 9 - Jackson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4EA5D56-9C05-45B3-A81D-949B661559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A5A838-FE1A-48A7-B61B-8901F11429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5905834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0DFD10-4331-4031-B913-A3079CA3DE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295616A-8219-468A-A1A5-3263539C8FC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028F901-6261-4863-A7FD-8DEAA1658A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7AE2BE-041E-45DD-AAEC-301FF141E587}" type="datetime1">
              <a:rPr lang="en-US" smtClean="0"/>
              <a:t>5/20/2022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1C11606-754E-46CF-9DAC-1C21FE9BD2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SAU 9 - Jackson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FB9840E-B713-43CE-967D-84AF2EB68C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A5A838-FE1A-48A7-B61B-8901F11429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546604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81D3412-AAA8-4511-8860-074849D044E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5FCF851-B1D7-4E1A-9F2C-A066A109378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43ED148-5020-4C52-9846-FCCD37D475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331126-6FCE-4CC5-B2F7-F0CA1CED4453}" type="datetime1">
              <a:rPr lang="en-US" smtClean="0"/>
              <a:t>5/20/2022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0C5F544-EFEC-43E2-BEED-075A255984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SAU 9 - Jackson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D8F0EC9-503C-4414-9D29-62E6C1A41E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A5A838-FE1A-48A7-B61B-8901F11429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8703302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DFCE7B-84D2-4E42-9A7A-5FA5B83A22D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2FCF7F0-68A4-4DA2-91F9-CED8B84CD95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5E4EF2C-90A0-4F70-B4C7-A92F3C19DB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0F75D4-CA5F-4E6F-97ED-9792E585C0B8}" type="datetime1">
              <a:rPr lang="en-US" smtClean="0"/>
              <a:t>5/20/2022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0AF7A8A-776B-401F-B1CF-01FD1110F2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SAU 9 - Jackson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0259816-D0E7-493C-8EA5-8304551C3D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C102EB-F336-4960-B2EB-AD317D3CED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1696883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D3E26D-9B36-435C-87C2-909A917E93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BA6678-82B6-429E-8E57-B6B9A71468B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71B7B23-758B-42DE-9E22-47FF4B92A6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AAA9D-CC6E-43B4-A839-9926A222A50F}" type="datetime1">
              <a:rPr lang="en-US" smtClean="0"/>
              <a:t>5/20/2022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4EFF226-6558-41FF-8A79-5EEAB2938D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SAU 9 - Jackson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0E3431F-9FE8-485C-AEB6-B72EAE8AD8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C102EB-F336-4960-B2EB-AD317D3CED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5554584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C32804-34AE-4325-8EFD-D7DF233FAE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48D522B-744C-4D4F-AAC7-9165B9463CC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6AA94E0-F9CD-45DF-A486-C4BC7AC2C8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06E8AB-E7BA-4745-9A58-7F947805131D}" type="datetime1">
              <a:rPr lang="en-US" smtClean="0"/>
              <a:t>5/20/2022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9BA0D2-7320-493D-ABDD-D328AD2E73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SAU 9 - Jackson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4C9774F-F96D-451F-A6E9-FAB6B18D7D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C102EB-F336-4960-B2EB-AD317D3CED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2271827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311643-B7BA-4E5C-9FE7-54076B65B2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2CF107-96C7-43FE-9D56-9E678D807EC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99E0E5C-A67B-46F3-B8B5-233CF5680C3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3C32075-D242-4BEC-A08A-0329CC6364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421697-DE6F-454C-991C-E0FAB96C1216}" type="datetime1">
              <a:rPr lang="en-US" smtClean="0"/>
              <a:t>5/20/2022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2B04473-2D34-43D4-8845-6A8F262C7E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SAU 9 - Jackson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DA014AA-E06C-45AF-A19D-EFFD64A917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C102EB-F336-4960-B2EB-AD317D3CED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78464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1846F2-6096-4D6E-8386-BECD8261D1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70C4AFB-33D4-4714-B29D-9460103B8A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1C2FD8-F1CC-4D3A-B75E-C0D7B40B66B1}" type="datetime1">
              <a:rPr lang="en-US" smtClean="0"/>
              <a:t>5/20/2022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D6744F8-8B24-4C69-86AC-62F24356F9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SAU 9 - Jackson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C376AED-5F41-4D40-B3C5-E01452D5BB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C102EB-F336-4960-B2EB-AD317D3CED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1529631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529154-67A4-49B4-9327-1F0EB86FDC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06CA232-CBA0-44A5-B33F-FB7808FEF30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54462A2-68A1-4AF1-A05A-916C432EF21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9B6518D-22A6-42AD-83E9-DBD1A6F94A8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DADB95E-A466-4672-B623-23B9F33CB70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2649966-F758-47CE-9AE5-6295D8175D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6C5910-1C5B-46A0-B483-AA49EFFC6849}" type="datetime1">
              <a:rPr lang="en-US" smtClean="0"/>
              <a:t>5/20/2022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703528C-1E1F-4011-A0D7-D9EB6A2821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SAU 9 - Jackson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60B71EE-C0E3-447C-9780-107D1F4308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C102EB-F336-4960-B2EB-AD317D3CED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4934640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1846F2-6096-4D6E-8386-BECD8261D1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70C4AFB-33D4-4714-B29D-9460103B8A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6B3B20-24E0-43CE-ABC0-64F3CE2AD0FE}" type="datetime1">
              <a:rPr lang="en-US" smtClean="0"/>
              <a:t>5/20/2022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D6744F8-8B24-4C69-86AC-62F24356F9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SAU 9 - Jackson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C376AED-5F41-4D40-B3C5-E01452D5BB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C102EB-F336-4960-B2EB-AD317D3CED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9510564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9A7021F-09CE-4388-9286-9336D68CE1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108310-189E-45D6-BF03-65FFA900ACA1}" type="datetime1">
              <a:rPr lang="en-US" smtClean="0"/>
              <a:t>5/20/2022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31E386F-D918-4682-90F6-757BF5E083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SAU 9 - Jackson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DF7CBEF-A86B-4CE0-969D-6F6315380E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C102EB-F336-4960-B2EB-AD317D3CED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1647402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76F1C8-FDC8-44E5-A13A-5EB8736EF8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1FD274-0392-4673-AF1E-E6AAD4E82F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396C4AF-7853-42AF-8339-76B0933EB56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CC99A6B-F8AC-4696-BF24-989C45AA56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3C14A0-2446-4CB1-9801-A9FD3737B028}" type="datetime1">
              <a:rPr lang="en-US" smtClean="0"/>
              <a:t>5/20/2022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10D0A9F-1366-47C9-9CF0-921256C9BA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SAU 9 - Jackson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9B621C1-3AF4-41D1-B0C6-809DA5107A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C102EB-F336-4960-B2EB-AD317D3CED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4308094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584469-6D8D-41E6-9F8B-36A34A73D1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682B0C1-4C76-4F05-BAFD-5F245CAF8A8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E17386D-9221-4F4A-A37B-A1366480821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1B035C9-145E-4B41-B731-B4CA2F2834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D62FB7-E815-430C-B4B5-037C9E5C48A5}" type="datetime1">
              <a:rPr lang="en-US" smtClean="0"/>
              <a:t>5/20/2022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5F37EFE-BFF4-498A-9737-F14D02A61C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SAU 9 - Jackson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9D9B47F-7878-4E08-8C2D-2B756AA289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C102EB-F336-4960-B2EB-AD317D3CED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1597215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F2D4F6-EA46-45ED-A865-9683326D20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A71F045-4C21-4165-A4C8-AF38304606E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DC36F7A-C219-4EB6-A5D0-02EB32F2CB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C52BB-6F50-4B6A-856C-DD9962965007}" type="datetime1">
              <a:rPr lang="en-US" smtClean="0"/>
              <a:t>5/20/2022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992BACA-4BA8-4AB3-8FDA-F54A689B4B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SAU 9 - Jackson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0B4607A-6FAB-4805-B8BE-9CD04C11B1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C102EB-F336-4960-B2EB-AD317D3CED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895778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976D0EC-6CE4-4AFC-93F2-ADA0BEEDB8D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BDE6A7C-C33E-4846-82BD-067D4D221D9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1077819-2DDC-49D4-841E-36CE9C02AC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4CD11C-69DF-43BD-8356-468405D6868F}" type="datetime1">
              <a:rPr lang="en-US" smtClean="0"/>
              <a:t>5/20/2022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3209A10-92C5-4917-A884-BB31A81AD0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SAU 9 - Jackson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3431749-5591-4124-BAEF-127B1F559D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C102EB-F336-4960-B2EB-AD317D3CED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8020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9A7021F-09CE-4388-9286-9336D68CE1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CF96BE-FB71-4D81-825C-6A1F22609284}" type="datetime1">
              <a:rPr lang="en-US" smtClean="0"/>
              <a:t>5/20/2022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31E386F-D918-4682-90F6-757BF5E083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SAU 9 - Jackson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DF7CBEF-A86B-4CE0-969D-6F6315380E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C102EB-F336-4960-B2EB-AD317D3CED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23934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76F1C8-FDC8-44E5-A13A-5EB8736EF8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1FD274-0392-4673-AF1E-E6AAD4E82F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396C4AF-7853-42AF-8339-76B0933EB56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CC99A6B-F8AC-4696-BF24-989C45AA56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415373-5C06-4C08-B090-F49E14EB34D6}" type="datetime1">
              <a:rPr lang="en-US" smtClean="0"/>
              <a:t>5/20/2022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10D0A9F-1366-47C9-9CF0-921256C9BA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SAU 9 - Jackson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9B621C1-3AF4-41D1-B0C6-809DA5107A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C102EB-F336-4960-B2EB-AD317D3CED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44287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584469-6D8D-41E6-9F8B-36A34A73D1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682B0C1-4C76-4F05-BAFD-5F245CAF8A8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E17386D-9221-4F4A-A37B-A1366480821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1B035C9-145E-4B41-B731-B4CA2F2834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64035D-1238-4C81-849A-67FDA48D4CC7}" type="datetime1">
              <a:rPr lang="en-US" smtClean="0"/>
              <a:t>5/20/2022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5F37EFE-BFF4-498A-9737-F14D02A61C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SAU 9 - Jackson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9D9B47F-7878-4E08-8C2D-2B756AA289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C102EB-F336-4960-B2EB-AD317D3CED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87508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59BB4EC-84F8-4A41-8A12-D2CCCED1EC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1FB64D2-C512-4C1E-9D11-E9862FEDF5D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88B80FD-EDD2-4D2D-A6E2-ED43CC8DA15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9C1857-7418-4165-8EEE-015527117948}" type="datetime1">
              <a:rPr lang="en-US" smtClean="0"/>
              <a:t>5/20/2022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FEBB776-98D3-4434-AEB1-F9220116EC9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SAU 9 - Jackson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048E254-778B-4671-8649-E1B3072E2D3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C102EB-F336-4960-B2EB-AD317D3CED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1311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1" r:id="rId2"/>
    <p:sldLayoutId id="2147483651" r:id="rId3"/>
    <p:sldLayoutId id="2147483652" r:id="rId4"/>
    <p:sldLayoutId id="2147483653" r:id="rId5"/>
    <p:sldLayoutId id="2147483662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59BB4EC-84F8-4A41-8A12-D2CCCED1EC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1FB64D2-C512-4C1E-9D11-E9862FEDF5D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88B80FD-EDD2-4D2D-A6E2-ED43CC8DA15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12D485-CC9C-4D2F-BC0E-93C01BB802E9}" type="datetime1">
              <a:rPr lang="en-US" smtClean="0"/>
              <a:t>5/20/2022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FEBB776-98D3-4434-AEB1-F9220116EC9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SAU 9 - Jackson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048E254-778B-4671-8649-E1B3072E2D3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C102EB-F336-4960-B2EB-AD317D3CED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48824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2" r:id="rId1"/>
    <p:sldLayoutId id="2147483703" r:id="rId2"/>
    <p:sldLayoutId id="2147483704" r:id="rId3"/>
    <p:sldLayoutId id="2147483705" r:id="rId4"/>
    <p:sldLayoutId id="2147483706" r:id="rId5"/>
    <p:sldLayoutId id="2147483707" r:id="rId6"/>
    <p:sldLayoutId id="2147483708" r:id="rId7"/>
    <p:sldLayoutId id="2147483709" r:id="rId8"/>
    <p:sldLayoutId id="2147483710" r:id="rId9"/>
    <p:sldLayoutId id="2147483711" r:id="rId10"/>
    <p:sldLayoutId id="2147483712" r:id="rId11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C47C998-323E-406B-A5E3-49883CDA34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E843889-AB0C-4177-BACF-C715A689BDD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20958DF-197C-4FA6-8E2E-14B90C5363B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1A0AE2-E97C-43DD-89F1-803BFF2C282C}" type="datetime1">
              <a:rPr lang="en-US" smtClean="0"/>
              <a:t>5/20/2022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5332ED5-C2B4-4367-9D5E-BCA68A9A499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SAU 9 - Jackson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3D6B805-0019-4D34-9850-37325540765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048337-5988-4CC1-82CA-BD2E8D6426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95793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15" r:id="rId2"/>
    <p:sldLayoutId id="2147483716" r:id="rId3"/>
    <p:sldLayoutId id="2147483717" r:id="rId4"/>
    <p:sldLayoutId id="2147483718" r:id="rId5"/>
    <p:sldLayoutId id="2147483719" r:id="rId6"/>
    <p:sldLayoutId id="2147483720" r:id="rId7"/>
    <p:sldLayoutId id="2147483721" r:id="rId8"/>
    <p:sldLayoutId id="2147483722" r:id="rId9"/>
    <p:sldLayoutId id="2147483723" r:id="rId10"/>
    <p:sldLayoutId id="2147483724" r:id="rId11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EB9B3E09-4370-4D4D-83E8-F52311C22F13}" type="datetime1">
              <a:rPr lang="en-US" smtClean="0"/>
              <a:t>5/20/2022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r>
              <a:rPr lang="en-US"/>
              <a:t>SAU 9 - Jackson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DCC102EB-F336-4960-B2EB-AD317D3CEDC7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656063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7" r:id="rId1"/>
    <p:sldLayoutId id="2147483828" r:id="rId2"/>
    <p:sldLayoutId id="2147483829" r:id="rId3"/>
    <p:sldLayoutId id="2147483830" r:id="rId4"/>
    <p:sldLayoutId id="2147483831" r:id="rId5"/>
    <p:sldLayoutId id="2147483832" r:id="rId6"/>
    <p:sldLayoutId id="2147483833" r:id="rId7"/>
    <p:sldLayoutId id="2147483834" r:id="rId8"/>
    <p:sldLayoutId id="2147483835" r:id="rId9"/>
    <p:sldLayoutId id="2147483836" r:id="rId10"/>
    <p:sldLayoutId id="2147483837" r:id="rId11"/>
  </p:sldLayoutIdLst>
  <p:hf sldNum="0" hd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FFF938B-BC6F-4645-952E-B227CB12FC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B2D7DCA-6101-468C-9D2B-58710956B90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D057B9F-8B7B-46D8-9AA8-6668E3960DE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7B2758-21D5-40AD-9005-7545011C0453}" type="datetime1">
              <a:rPr lang="en-US" smtClean="0"/>
              <a:t>5/20/2022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DB00FFA-7E01-42B2-ACF1-3B8CED24D12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SAU 9 - Jackson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528164E-4B87-4851-BA33-A00E4FE9AC9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A5A838-FE1A-48A7-B61B-8901F11429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91388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9" r:id="rId1"/>
    <p:sldLayoutId id="2147483840" r:id="rId2"/>
    <p:sldLayoutId id="2147483841" r:id="rId3"/>
    <p:sldLayoutId id="2147483842" r:id="rId4"/>
    <p:sldLayoutId id="2147483843" r:id="rId5"/>
    <p:sldLayoutId id="2147483844" r:id="rId6"/>
    <p:sldLayoutId id="2147483845" r:id="rId7"/>
    <p:sldLayoutId id="2147483846" r:id="rId8"/>
    <p:sldLayoutId id="2147483847" r:id="rId9"/>
    <p:sldLayoutId id="2147483848" r:id="rId10"/>
    <p:sldLayoutId id="2147483849" r:id="rId11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59BB4EC-84F8-4A41-8A12-D2CCCED1EC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1FB64D2-C512-4C1E-9D11-E9862FEDF5D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88B80FD-EDD2-4D2D-A6E2-ED43CC8DA15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5232ED-1864-4A70-971F-35174113883A}" type="datetime1">
              <a:rPr lang="en-US" smtClean="0"/>
              <a:t>5/20/2022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FEBB776-98D3-4434-AEB1-F9220116EC9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SAU 9 - Jackson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048E254-778B-4671-8649-E1B3072E2D3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C102EB-F336-4960-B2EB-AD317D3CED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73249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1" r:id="rId1"/>
    <p:sldLayoutId id="2147483852" r:id="rId2"/>
    <p:sldLayoutId id="2147483853" r:id="rId3"/>
    <p:sldLayoutId id="2147483854" r:id="rId4"/>
    <p:sldLayoutId id="2147483855" r:id="rId5"/>
    <p:sldLayoutId id="2147483856" r:id="rId6"/>
    <p:sldLayoutId id="2147483857" r:id="rId7"/>
    <p:sldLayoutId id="2147483858" r:id="rId8"/>
    <p:sldLayoutId id="2147483859" r:id="rId9"/>
    <p:sldLayoutId id="2147483860" r:id="rId10"/>
    <p:sldLayoutId id="2147483861" r:id="rId11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4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8.xml"/><Relationship Id="rId7" Type="http://schemas.microsoft.com/office/2007/relationships/diagramDrawing" Target="../diagrams/drawing8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4.xml"/><Relationship Id="rId6" Type="http://schemas.openxmlformats.org/officeDocument/2006/relationships/diagramColors" Target="../diagrams/colors8.xml"/><Relationship Id="rId5" Type="http://schemas.openxmlformats.org/officeDocument/2006/relationships/diagramQuickStyle" Target="../diagrams/quickStyle8.xml"/><Relationship Id="rId4" Type="http://schemas.openxmlformats.org/officeDocument/2006/relationships/diagramLayout" Target="../diagrams/layout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4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24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0.xml"/><Relationship Id="rId5" Type="http://schemas.openxmlformats.org/officeDocument/2006/relationships/hyperlink" Target="http://www.benstrat.com/" TargetMode="External"/><Relationship Id="rId4" Type="http://schemas.openxmlformats.org/officeDocument/2006/relationships/image" Target="cid:image001.png@01D865E7.20508BF0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0.xml"/><Relationship Id="rId6" Type="http://schemas.openxmlformats.org/officeDocument/2006/relationships/image" Target="cid:image005.png@01D865E7.5B59C450" TargetMode="External"/><Relationship Id="rId5" Type="http://schemas.openxmlformats.org/officeDocument/2006/relationships/image" Target="../media/image14.png"/><Relationship Id="rId4" Type="http://schemas.openxmlformats.org/officeDocument/2006/relationships/image" Target="cid:image004.png@01D865E7.5B59C450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0.xml"/><Relationship Id="rId4" Type="http://schemas.openxmlformats.org/officeDocument/2006/relationships/image" Target="cid:image002.png@01D865E8.3F0B8FD0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4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0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0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46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57.xml"/><Relationship Id="rId5" Type="http://schemas.openxmlformats.org/officeDocument/2006/relationships/hyperlink" Target="http://www.nhitrust.org/SAU9-OE-2022" TargetMode="External"/><Relationship Id="rId4" Type="http://schemas.openxmlformats.org/officeDocument/2006/relationships/image" Target="../media/image27.sv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4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4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5.xml"/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12" Type="http://schemas.microsoft.com/office/2007/relationships/diagramDrawing" Target="../diagrams/drawing5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4.xml"/><Relationship Id="rId6" Type="http://schemas.openxmlformats.org/officeDocument/2006/relationships/diagramColors" Target="../diagrams/colors4.xml"/><Relationship Id="rId11" Type="http://schemas.openxmlformats.org/officeDocument/2006/relationships/diagramColors" Target="../diagrams/colors5.xml"/><Relationship Id="rId5" Type="http://schemas.openxmlformats.org/officeDocument/2006/relationships/diagramQuickStyle" Target="../diagrams/quickStyle4.xml"/><Relationship Id="rId10" Type="http://schemas.openxmlformats.org/officeDocument/2006/relationships/diagramQuickStyle" Target="../diagrams/quickStyle5.xml"/><Relationship Id="rId4" Type="http://schemas.openxmlformats.org/officeDocument/2006/relationships/diagramLayout" Target="../diagrams/layout4.xml"/><Relationship Id="rId9" Type="http://schemas.openxmlformats.org/officeDocument/2006/relationships/diagramLayout" Target="../diagrams/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995C6C04-ED1E-48C5-BD46-37449D6244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4239482"/>
            <a:ext cx="12192001" cy="2618517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ACA4FA1-0366-437C-AC72-26BB09489AC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5263" y="4399503"/>
            <a:ext cx="10901471" cy="1236440"/>
          </a:xfrm>
          <a:noFill/>
        </p:spPr>
        <p:txBody>
          <a:bodyPr>
            <a:normAutofit/>
          </a:bodyPr>
          <a:lstStyle/>
          <a:p>
            <a:r>
              <a:rPr lang="en-US" sz="6600" dirty="0">
                <a:solidFill>
                  <a:schemeClr val="bg1"/>
                </a:solidFill>
              </a:rPr>
              <a:t>SAU 9 - Jackson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95E5C6B-436F-4D7E-B03E-097085CA942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50449" y="5635943"/>
            <a:ext cx="10901471" cy="720408"/>
          </a:xfrm>
          <a:noFill/>
        </p:spPr>
        <p:txBody>
          <a:bodyPr>
            <a:normAutofit/>
          </a:bodyPr>
          <a:lstStyle/>
          <a:p>
            <a:r>
              <a:rPr lang="en-US" sz="2800">
                <a:solidFill>
                  <a:schemeClr val="accent1">
                    <a:lumMod val="20000"/>
                    <a:lumOff val="80000"/>
                  </a:schemeClr>
                </a:solidFill>
              </a:rPr>
              <a:t>Open Enrollment - July 2022</a:t>
            </a:r>
          </a:p>
        </p:txBody>
      </p:sp>
      <p:pic>
        <p:nvPicPr>
          <p:cNvPr id="5" name="Picture 4" descr="A picture containing logo&#10;&#10;Description automatically generated">
            <a:extLst>
              <a:ext uri="{FF2B5EF4-FFF2-40B4-BE49-F238E27FC236}">
                <a16:creationId xmlns:a16="http://schemas.microsoft.com/office/drawing/2014/main" id="{63602667-BFAA-4C4A-BA13-52915A5E30A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49"/>
          <a:stretch/>
        </p:blipFill>
        <p:spPr>
          <a:xfrm>
            <a:off x="20" y="1"/>
            <a:ext cx="12191979" cy="42394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979306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8">
            <a:extLst>
              <a:ext uri="{FF2B5EF4-FFF2-40B4-BE49-F238E27FC236}">
                <a16:creationId xmlns:a16="http://schemas.microsoft.com/office/drawing/2014/main" id="{A7AE9375-4664-4DB2-922D-2782A6E439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282F39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ECD1E06-B0AD-4F9D-9F63-8E4F52FFA4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7351" y="669925"/>
            <a:ext cx="3556491" cy="4812755"/>
          </a:xfrm>
        </p:spPr>
        <p:txBody>
          <a:bodyPr anchor="b">
            <a:normAutofit/>
          </a:bodyPr>
          <a:lstStyle/>
          <a:p>
            <a:pPr algn="r"/>
            <a:r>
              <a:rPr lang="en-US" sz="4000">
                <a:solidFill>
                  <a:schemeClr val="bg1"/>
                </a:solidFill>
              </a:rPr>
              <a:t>Individual Plans:</a:t>
            </a:r>
            <a:br>
              <a:rPr lang="en-US" sz="4000">
                <a:solidFill>
                  <a:schemeClr val="bg1"/>
                </a:solidFill>
              </a:rPr>
            </a:br>
            <a:br>
              <a:rPr lang="en-US" sz="5600">
                <a:solidFill>
                  <a:schemeClr val="bg1"/>
                </a:solidFill>
              </a:rPr>
            </a:br>
            <a:r>
              <a:rPr lang="en-US" sz="2800">
                <a:solidFill>
                  <a:schemeClr val="bg1"/>
                </a:solidFill>
              </a:rPr>
              <a:t>$1,500 Deductible</a:t>
            </a:r>
            <a:br>
              <a:rPr lang="en-US" sz="2800">
                <a:solidFill>
                  <a:schemeClr val="bg1"/>
                </a:solidFill>
              </a:rPr>
            </a:br>
            <a:r>
              <a:rPr lang="en-US" sz="2800">
                <a:solidFill>
                  <a:schemeClr val="bg1"/>
                </a:solidFill>
              </a:rPr>
              <a:t>+</a:t>
            </a:r>
            <a:r>
              <a:rPr lang="en-US" sz="2800" u="sng">
                <a:solidFill>
                  <a:schemeClr val="bg1"/>
                </a:solidFill>
              </a:rPr>
              <a:t>$500 Coinsurance</a:t>
            </a:r>
            <a:br>
              <a:rPr lang="en-US" sz="2800">
                <a:solidFill>
                  <a:schemeClr val="bg1"/>
                </a:solidFill>
              </a:rPr>
            </a:br>
            <a:r>
              <a:rPr lang="en-US" sz="2800">
                <a:solidFill>
                  <a:schemeClr val="bg1"/>
                </a:solidFill>
              </a:rPr>
              <a:t>$2,000 Out of Pocket</a:t>
            </a:r>
            <a:br>
              <a:rPr lang="en-US" sz="2800">
                <a:solidFill>
                  <a:schemeClr val="bg1"/>
                </a:solidFill>
              </a:rPr>
            </a:br>
            <a:br>
              <a:rPr lang="en-US" sz="2800">
                <a:solidFill>
                  <a:schemeClr val="bg1"/>
                </a:solidFill>
              </a:rPr>
            </a:br>
            <a:endParaRPr lang="en-US" sz="5600">
              <a:solidFill>
                <a:schemeClr val="bg1"/>
              </a:solidFill>
            </a:endParaRPr>
          </a:p>
        </p:txBody>
      </p: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EE504C98-6397-41C1-A8D8-2D9C4ED307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126206" y="5597879"/>
            <a:ext cx="4007636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Rectangle 32">
            <a:extLst>
              <a:ext uri="{FF2B5EF4-FFF2-40B4-BE49-F238E27FC236}">
                <a16:creationId xmlns:a16="http://schemas.microsoft.com/office/drawing/2014/main" id="{9DD005C1-8C51-42D6-9BEE-B9B8384974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6206" y="115193"/>
            <a:ext cx="11939588" cy="6627614"/>
          </a:xfrm>
          <a:prstGeom prst="rect">
            <a:avLst/>
          </a:prstGeom>
          <a:noFill/>
          <a:ln w="127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Cylinder 12">
            <a:extLst>
              <a:ext uri="{FF2B5EF4-FFF2-40B4-BE49-F238E27FC236}">
                <a16:creationId xmlns:a16="http://schemas.microsoft.com/office/drawing/2014/main" id="{F13CB266-2E68-4D2F-87DF-DD7269981F6D}"/>
              </a:ext>
            </a:extLst>
          </p:cNvPr>
          <p:cNvSpPr/>
          <p:nvPr/>
        </p:nvSpPr>
        <p:spPr>
          <a:xfrm>
            <a:off x="4874725" y="3988825"/>
            <a:ext cx="3056583" cy="1828965"/>
          </a:xfrm>
          <a:prstGeom prst="can">
            <a:avLst>
              <a:gd name="adj" fmla="val 29545"/>
            </a:avLst>
          </a:prstGeom>
          <a:solidFill>
            <a:srgbClr val="5D87A1"/>
          </a:solidFill>
          <a:ln>
            <a:solidFill>
              <a:srgbClr val="5D87A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Right Brace 5">
            <a:extLst>
              <a:ext uri="{FF2B5EF4-FFF2-40B4-BE49-F238E27FC236}">
                <a16:creationId xmlns:a16="http://schemas.microsoft.com/office/drawing/2014/main" id="{C24AEE1A-7BFD-4065-AC44-F4941E08B0E2}"/>
              </a:ext>
            </a:extLst>
          </p:cNvPr>
          <p:cNvSpPr/>
          <p:nvPr/>
        </p:nvSpPr>
        <p:spPr>
          <a:xfrm>
            <a:off x="8236186" y="4131222"/>
            <a:ext cx="708930" cy="1439028"/>
          </a:xfrm>
          <a:prstGeom prst="rightBrace">
            <a:avLst/>
          </a:prstGeom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282F39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D8B12292-F387-4221-BEA3-F56396A48B87}"/>
              </a:ext>
            </a:extLst>
          </p:cNvPr>
          <p:cNvSpPr txBox="1"/>
          <p:nvPr/>
        </p:nvSpPr>
        <p:spPr>
          <a:xfrm>
            <a:off x="5336674" y="4681221"/>
            <a:ext cx="2204105" cy="872364"/>
          </a:xfrm>
          <a:prstGeom prst="rect">
            <a:avLst/>
          </a:prstGeom>
          <a:noFill/>
        </p:spPr>
        <p:txBody>
          <a:bodyPr wrap="square" rtlCol="0">
            <a:normAutofit fontScale="92500"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en-US" sz="2800">
                <a:solidFill>
                  <a:srgbClr val="FFFFFF"/>
                </a:solidFill>
                <a:latin typeface="Calibri" panose="020F0502020204030204"/>
              </a:rPr>
              <a:t>$500 Member Responsibility</a:t>
            </a:r>
            <a:endParaRPr kumimoji="0" lang="en-US" sz="2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2F2EA4FE-7F3A-4967-B6FF-156F51A761F0}"/>
              </a:ext>
            </a:extLst>
          </p:cNvPr>
          <p:cNvSpPr txBox="1"/>
          <p:nvPr/>
        </p:nvSpPr>
        <p:spPr>
          <a:xfrm>
            <a:off x="8981196" y="4312127"/>
            <a:ext cx="280212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After the deductible, member pays 20% of remaining charges (10% for Rx), but no more than $500 in a plan year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7BEB51B9-471A-4D96-9C9C-FCC4FFE7FDA5}"/>
              </a:ext>
            </a:extLst>
          </p:cNvPr>
          <p:cNvSpPr txBox="1"/>
          <p:nvPr/>
        </p:nvSpPr>
        <p:spPr>
          <a:xfrm>
            <a:off x="5496431" y="4056959"/>
            <a:ext cx="18845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$500 Coinsurance</a:t>
            </a: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282F39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Right Brace 4">
            <a:extLst>
              <a:ext uri="{FF2B5EF4-FFF2-40B4-BE49-F238E27FC236}">
                <a16:creationId xmlns:a16="http://schemas.microsoft.com/office/drawing/2014/main" id="{FEEFE496-00F5-4D3D-8079-A59262AD7287}"/>
              </a:ext>
            </a:extLst>
          </p:cNvPr>
          <p:cNvSpPr/>
          <p:nvPr/>
        </p:nvSpPr>
        <p:spPr>
          <a:xfrm>
            <a:off x="8187491" y="433224"/>
            <a:ext cx="745010" cy="3333972"/>
          </a:xfrm>
          <a:prstGeom prst="rightBrace">
            <a:avLst/>
          </a:prstGeom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282F39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Cylinder 10">
            <a:extLst>
              <a:ext uri="{FF2B5EF4-FFF2-40B4-BE49-F238E27FC236}">
                <a16:creationId xmlns:a16="http://schemas.microsoft.com/office/drawing/2014/main" id="{1A99784F-998E-4ED4-B917-013EDAB1594B}"/>
              </a:ext>
            </a:extLst>
          </p:cNvPr>
          <p:cNvSpPr/>
          <p:nvPr/>
        </p:nvSpPr>
        <p:spPr>
          <a:xfrm>
            <a:off x="4863456" y="424259"/>
            <a:ext cx="3056583" cy="3333972"/>
          </a:xfrm>
          <a:prstGeom prst="can">
            <a:avLst>
              <a:gd name="adj" fmla="val 22280"/>
            </a:avLst>
          </a:prstGeom>
          <a:solidFill>
            <a:srgbClr val="5D87A1"/>
          </a:solidFill>
          <a:ln>
            <a:solidFill>
              <a:srgbClr val="5D87A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E47CF71-D538-49A3-B14A-29456E87EF8A}"/>
              </a:ext>
            </a:extLst>
          </p:cNvPr>
          <p:cNvSpPr txBox="1"/>
          <p:nvPr/>
        </p:nvSpPr>
        <p:spPr>
          <a:xfrm>
            <a:off x="5118846" y="1322193"/>
            <a:ext cx="2548043" cy="1193830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pPr lvl="0" algn="ctr"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</a:rPr>
              <a:t>NHIT Pays </a:t>
            </a:r>
            <a:r>
              <a:rPr lang="en-US" sz="2400">
                <a:solidFill>
                  <a:srgbClr val="FFFFFF"/>
                </a:solidFill>
              </a:rPr>
              <a:t>First</a:t>
            </a:r>
          </a:p>
          <a:p>
            <a:pPr lvl="0" algn="ctr">
              <a:lnSpc>
                <a:spcPct val="90000"/>
              </a:lnSpc>
              <a:spcAft>
                <a:spcPts val="600"/>
              </a:spcAft>
              <a:defRPr/>
            </a:pPr>
            <a:r>
              <a:rPr lang="en-US" sz="2400">
                <a:solidFill>
                  <a:srgbClr val="FFFFFF"/>
                </a:solidFill>
              </a:rPr>
              <a:t>$1,000  </a:t>
            </a:r>
          </a:p>
          <a:p>
            <a:pPr lvl="0" algn="ctr">
              <a:lnSpc>
                <a:spcPct val="90000"/>
              </a:lnSpc>
              <a:spcAft>
                <a:spcPts val="600"/>
              </a:spcAft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(if earned)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51B09597-03F4-43B0-BCEB-1DFB9BE42014}"/>
              </a:ext>
            </a:extLst>
          </p:cNvPr>
          <p:cNvSpPr txBox="1"/>
          <p:nvPr/>
        </p:nvSpPr>
        <p:spPr>
          <a:xfrm>
            <a:off x="4929550" y="2825089"/>
            <a:ext cx="2935663" cy="577203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lvl="0" algn="ctr">
              <a:lnSpc>
                <a:spcPct val="90000"/>
              </a:lnSpc>
              <a:spcAft>
                <a:spcPts val="600"/>
              </a:spcAft>
              <a:defRPr/>
            </a:pPr>
            <a:r>
              <a:rPr lang="en-US" sz="2400">
                <a:solidFill>
                  <a:srgbClr val="FFFFFF"/>
                </a:solidFill>
              </a:rPr>
              <a:t>District pays Second</a:t>
            </a:r>
            <a:br>
              <a:rPr lang="en-US" sz="2400">
                <a:solidFill>
                  <a:srgbClr val="FFFFFF"/>
                </a:solidFill>
              </a:rPr>
            </a:br>
            <a:r>
              <a:rPr lang="en-US" sz="2400">
                <a:solidFill>
                  <a:srgbClr val="FFFFFF"/>
                </a:solidFill>
              </a:rPr>
              <a:t>$500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901BEB5-1BD8-4FEA-8CAD-12C59FC7F0CB}"/>
              </a:ext>
            </a:extLst>
          </p:cNvPr>
          <p:cNvSpPr txBox="1"/>
          <p:nvPr/>
        </p:nvSpPr>
        <p:spPr>
          <a:xfrm>
            <a:off x="5447736" y="643795"/>
            <a:ext cx="18845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$1,500 Deductible</a:t>
            </a: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282F39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402138B8-0983-4101-8EB4-2C817A4BB2F9}"/>
              </a:ext>
            </a:extLst>
          </p:cNvPr>
          <p:cNvSpPr txBox="1"/>
          <p:nvPr/>
        </p:nvSpPr>
        <p:spPr>
          <a:xfrm>
            <a:off x="9055458" y="1618376"/>
            <a:ext cx="267916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Member is responsible for the first $1,500 of services or care received in a plan year (medical and prescription)</a:t>
            </a:r>
          </a:p>
        </p:txBody>
      </p:sp>
      <p:sp>
        <p:nvSpPr>
          <p:cNvPr id="12" name="Block Arc 11">
            <a:extLst>
              <a:ext uri="{FF2B5EF4-FFF2-40B4-BE49-F238E27FC236}">
                <a16:creationId xmlns:a16="http://schemas.microsoft.com/office/drawing/2014/main" id="{74DBF061-3EA5-C24D-71B9-E7986DD536E8}"/>
              </a:ext>
            </a:extLst>
          </p:cNvPr>
          <p:cNvSpPr/>
          <p:nvPr/>
        </p:nvSpPr>
        <p:spPr>
          <a:xfrm rot="10800000">
            <a:off x="4874725" y="2199912"/>
            <a:ext cx="3045314" cy="480133"/>
          </a:xfrm>
          <a:prstGeom prst="blockArc">
            <a:avLst>
              <a:gd name="adj1" fmla="val 10800000"/>
              <a:gd name="adj2" fmla="val 1"/>
              <a:gd name="adj3" fmla="val 0"/>
            </a:avLst>
          </a:prstGeom>
          <a:solidFill>
            <a:schemeClr val="bg1"/>
          </a:solidFill>
          <a:ln w="12700">
            <a:solidFill>
              <a:schemeClr val="tx1">
                <a:lumMod val="25000"/>
                <a:lumOff val="75000"/>
              </a:schemeClr>
            </a:solidFill>
            <a:prstDash val="dash"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EAC29D5-1ED8-3060-CDEC-F832EE373D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SAU 9 - Jackson</a:t>
            </a:r>
          </a:p>
        </p:txBody>
      </p:sp>
    </p:spTree>
    <p:extLst>
      <p:ext uri="{BB962C8B-B14F-4D97-AF65-F5344CB8AC3E}">
        <p14:creationId xmlns:p14="http://schemas.microsoft.com/office/powerpoint/2010/main" val="29481482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6" grpId="0" animBg="1"/>
      <p:bldP spid="24" grpId="0"/>
      <p:bldP spid="56" grpId="0"/>
      <p:bldP spid="57" grpId="0"/>
      <p:bldP spid="5" grpId="0" animBg="1"/>
      <p:bldP spid="11" grpId="0" animBg="1"/>
      <p:bldP spid="3" grpId="0"/>
      <p:bldP spid="22" grpId="0"/>
      <p:bldP spid="8" grpId="0"/>
      <p:bldP spid="58" grpId="0"/>
      <p:bldP spid="1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8">
            <a:extLst>
              <a:ext uri="{FF2B5EF4-FFF2-40B4-BE49-F238E27FC236}">
                <a16:creationId xmlns:a16="http://schemas.microsoft.com/office/drawing/2014/main" id="{A7AE9375-4664-4DB2-922D-2782A6E439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282F39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ECD1E06-B0AD-4F9D-9F63-8E4F52FFA4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8783" y="669925"/>
            <a:ext cx="3815060" cy="4812755"/>
          </a:xfrm>
        </p:spPr>
        <p:txBody>
          <a:bodyPr anchor="b">
            <a:normAutofit/>
          </a:bodyPr>
          <a:lstStyle/>
          <a:p>
            <a:pPr algn="r"/>
            <a:r>
              <a:rPr lang="en-US" sz="3600">
                <a:solidFill>
                  <a:schemeClr val="bg1"/>
                </a:solidFill>
              </a:rPr>
              <a:t>Two Person/Family Plans:</a:t>
            </a:r>
            <a:br>
              <a:rPr lang="en-US" sz="4000">
                <a:solidFill>
                  <a:schemeClr val="bg1"/>
                </a:solidFill>
              </a:rPr>
            </a:br>
            <a:br>
              <a:rPr lang="en-US" sz="5600">
                <a:solidFill>
                  <a:schemeClr val="bg1"/>
                </a:solidFill>
              </a:rPr>
            </a:br>
            <a:r>
              <a:rPr lang="en-US" sz="2800">
                <a:solidFill>
                  <a:schemeClr val="bg1"/>
                </a:solidFill>
              </a:rPr>
              <a:t>$3,000 Deductible</a:t>
            </a:r>
            <a:br>
              <a:rPr lang="en-US" sz="2800">
                <a:solidFill>
                  <a:schemeClr val="bg1"/>
                </a:solidFill>
              </a:rPr>
            </a:br>
            <a:r>
              <a:rPr lang="en-US" sz="2800">
                <a:solidFill>
                  <a:schemeClr val="bg1"/>
                </a:solidFill>
              </a:rPr>
              <a:t>+</a:t>
            </a:r>
            <a:r>
              <a:rPr lang="en-US" sz="2800" u="sng">
                <a:solidFill>
                  <a:schemeClr val="bg1"/>
                </a:solidFill>
              </a:rPr>
              <a:t>$1,000 Coinsurance</a:t>
            </a:r>
            <a:br>
              <a:rPr lang="en-US" sz="2800">
                <a:solidFill>
                  <a:schemeClr val="bg1"/>
                </a:solidFill>
              </a:rPr>
            </a:br>
            <a:r>
              <a:rPr lang="en-US" sz="2800">
                <a:solidFill>
                  <a:schemeClr val="bg1"/>
                </a:solidFill>
              </a:rPr>
              <a:t>$4,000 Out of Pocket</a:t>
            </a:r>
            <a:br>
              <a:rPr lang="en-US" sz="2800">
                <a:solidFill>
                  <a:schemeClr val="bg1"/>
                </a:solidFill>
              </a:rPr>
            </a:br>
            <a:br>
              <a:rPr lang="en-US" sz="2800">
                <a:solidFill>
                  <a:schemeClr val="bg1"/>
                </a:solidFill>
              </a:rPr>
            </a:br>
            <a:endParaRPr lang="en-US" sz="5600">
              <a:solidFill>
                <a:schemeClr val="bg1"/>
              </a:solidFill>
            </a:endParaRPr>
          </a:p>
        </p:txBody>
      </p: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EE504C98-6397-41C1-A8D8-2D9C4ED307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126206" y="5597879"/>
            <a:ext cx="4007636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Rectangle 32">
            <a:extLst>
              <a:ext uri="{FF2B5EF4-FFF2-40B4-BE49-F238E27FC236}">
                <a16:creationId xmlns:a16="http://schemas.microsoft.com/office/drawing/2014/main" id="{9DD005C1-8C51-42D6-9BEE-B9B8384974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6206" y="115193"/>
            <a:ext cx="11939588" cy="6627614"/>
          </a:xfrm>
          <a:prstGeom prst="rect">
            <a:avLst/>
          </a:prstGeom>
          <a:noFill/>
          <a:ln w="127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Cylinder 12">
            <a:extLst>
              <a:ext uri="{FF2B5EF4-FFF2-40B4-BE49-F238E27FC236}">
                <a16:creationId xmlns:a16="http://schemas.microsoft.com/office/drawing/2014/main" id="{F13CB266-2E68-4D2F-87DF-DD7269981F6D}"/>
              </a:ext>
            </a:extLst>
          </p:cNvPr>
          <p:cNvSpPr/>
          <p:nvPr/>
        </p:nvSpPr>
        <p:spPr>
          <a:xfrm>
            <a:off x="4874725" y="3988825"/>
            <a:ext cx="3056583" cy="1828965"/>
          </a:xfrm>
          <a:prstGeom prst="can">
            <a:avLst>
              <a:gd name="adj" fmla="val 28921"/>
            </a:avLst>
          </a:prstGeom>
          <a:solidFill>
            <a:srgbClr val="5D87A1"/>
          </a:solidFill>
          <a:ln>
            <a:solidFill>
              <a:srgbClr val="5D87A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Right Brace 5">
            <a:extLst>
              <a:ext uri="{FF2B5EF4-FFF2-40B4-BE49-F238E27FC236}">
                <a16:creationId xmlns:a16="http://schemas.microsoft.com/office/drawing/2014/main" id="{C24AEE1A-7BFD-4065-AC44-F4941E08B0E2}"/>
              </a:ext>
            </a:extLst>
          </p:cNvPr>
          <p:cNvSpPr/>
          <p:nvPr/>
        </p:nvSpPr>
        <p:spPr>
          <a:xfrm>
            <a:off x="8236186" y="4131222"/>
            <a:ext cx="708930" cy="1439028"/>
          </a:xfrm>
          <a:prstGeom prst="rightBrace">
            <a:avLst/>
          </a:prstGeom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282F39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D8B12292-F387-4221-BEA3-F56396A48B87}"/>
              </a:ext>
            </a:extLst>
          </p:cNvPr>
          <p:cNvSpPr txBox="1"/>
          <p:nvPr/>
        </p:nvSpPr>
        <p:spPr>
          <a:xfrm>
            <a:off x="5336674" y="4681221"/>
            <a:ext cx="2204105" cy="872364"/>
          </a:xfrm>
          <a:prstGeom prst="rect">
            <a:avLst/>
          </a:prstGeom>
          <a:noFill/>
        </p:spPr>
        <p:txBody>
          <a:bodyPr wrap="square" rtlCol="0">
            <a:normAutofit fontScale="92500"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$500 Member Responsibility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2F2EA4FE-7F3A-4967-B6FF-156F51A761F0}"/>
              </a:ext>
            </a:extLst>
          </p:cNvPr>
          <p:cNvSpPr txBox="1"/>
          <p:nvPr/>
        </p:nvSpPr>
        <p:spPr>
          <a:xfrm>
            <a:off x="8981196" y="4312127"/>
            <a:ext cx="280212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After the deductible, member pays 20% of remaining charges (10% for Rx), but no more than $1,000 in a plan year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7BEB51B9-471A-4D96-9C9C-FCC4FFE7FDA5}"/>
              </a:ext>
            </a:extLst>
          </p:cNvPr>
          <p:cNvSpPr txBox="1"/>
          <p:nvPr/>
        </p:nvSpPr>
        <p:spPr>
          <a:xfrm>
            <a:off x="5380839" y="4056091"/>
            <a:ext cx="20443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$1,000 Coinsurance</a:t>
            </a: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282F39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Right Brace 4">
            <a:extLst>
              <a:ext uri="{FF2B5EF4-FFF2-40B4-BE49-F238E27FC236}">
                <a16:creationId xmlns:a16="http://schemas.microsoft.com/office/drawing/2014/main" id="{FEEFE496-00F5-4D3D-8079-A59262AD7287}"/>
              </a:ext>
            </a:extLst>
          </p:cNvPr>
          <p:cNvSpPr/>
          <p:nvPr/>
        </p:nvSpPr>
        <p:spPr>
          <a:xfrm>
            <a:off x="8187491" y="433224"/>
            <a:ext cx="745010" cy="3333972"/>
          </a:xfrm>
          <a:prstGeom prst="rightBrace">
            <a:avLst/>
          </a:prstGeom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282F39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Cylinder 10">
            <a:extLst>
              <a:ext uri="{FF2B5EF4-FFF2-40B4-BE49-F238E27FC236}">
                <a16:creationId xmlns:a16="http://schemas.microsoft.com/office/drawing/2014/main" id="{1A99784F-998E-4ED4-B917-013EDAB1594B}"/>
              </a:ext>
            </a:extLst>
          </p:cNvPr>
          <p:cNvSpPr/>
          <p:nvPr/>
        </p:nvSpPr>
        <p:spPr>
          <a:xfrm>
            <a:off x="4863456" y="433224"/>
            <a:ext cx="3056583" cy="3333972"/>
          </a:xfrm>
          <a:prstGeom prst="can">
            <a:avLst>
              <a:gd name="adj" fmla="val 22067"/>
            </a:avLst>
          </a:prstGeom>
          <a:solidFill>
            <a:srgbClr val="5D87A1"/>
          </a:solidFill>
          <a:ln>
            <a:solidFill>
              <a:srgbClr val="5D87A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901BEB5-1BD8-4FEA-8CAD-12C59FC7F0CB}"/>
              </a:ext>
            </a:extLst>
          </p:cNvPr>
          <p:cNvSpPr txBox="1"/>
          <p:nvPr/>
        </p:nvSpPr>
        <p:spPr>
          <a:xfrm>
            <a:off x="5447736" y="643795"/>
            <a:ext cx="18845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$3,000 Deductible</a:t>
            </a: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282F39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402138B8-0983-4101-8EB4-2C817A4BB2F9}"/>
              </a:ext>
            </a:extLst>
          </p:cNvPr>
          <p:cNvSpPr txBox="1"/>
          <p:nvPr/>
        </p:nvSpPr>
        <p:spPr>
          <a:xfrm>
            <a:off x="9055458" y="1618376"/>
            <a:ext cx="267916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Member is responsible for the first $</a:t>
            </a:r>
            <a:r>
              <a:rPr lang="en-US" sz="1600">
                <a:solidFill>
                  <a:srgbClr val="FFFFFF"/>
                </a:solidFill>
                <a:latin typeface="Calibri" panose="020F0502020204030204"/>
              </a:rPr>
              <a:t>3,0</a:t>
            </a: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00 of services or care received in a plan year (medical and prescription)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678DF3A0-C9C0-4D96-93D4-00B27149D0DB}"/>
              </a:ext>
            </a:extLst>
          </p:cNvPr>
          <p:cNvSpPr txBox="1"/>
          <p:nvPr/>
        </p:nvSpPr>
        <p:spPr>
          <a:xfrm>
            <a:off x="9178030" y="322628"/>
            <a:ext cx="2642235" cy="1077218"/>
          </a:xfrm>
          <a:prstGeom prst="rect">
            <a:avLst/>
          </a:prstGeom>
          <a:noFill/>
          <a:ln w="28575"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*Embedded Individual Out-of-pocket Maximum: no one family member will incur more than $2,000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D480D04D-7A66-40B4-A7BC-549A183DD168}"/>
              </a:ext>
            </a:extLst>
          </p:cNvPr>
          <p:cNvSpPr txBox="1"/>
          <p:nvPr/>
        </p:nvSpPr>
        <p:spPr>
          <a:xfrm>
            <a:off x="5118846" y="1393913"/>
            <a:ext cx="2548043" cy="1193830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pPr lvl="0" algn="ctr"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</a:rPr>
              <a:t>NHIT Pays </a:t>
            </a:r>
            <a:r>
              <a:rPr lang="en-US" sz="2400">
                <a:solidFill>
                  <a:srgbClr val="FFFFFF"/>
                </a:solidFill>
              </a:rPr>
              <a:t>First</a:t>
            </a:r>
          </a:p>
          <a:p>
            <a:pPr lvl="0" algn="ctr">
              <a:lnSpc>
                <a:spcPct val="90000"/>
              </a:lnSpc>
              <a:spcAft>
                <a:spcPts val="600"/>
              </a:spcAft>
              <a:defRPr/>
            </a:pPr>
            <a:r>
              <a:rPr lang="en-US" sz="2400">
                <a:solidFill>
                  <a:srgbClr val="FFFFFF"/>
                </a:solidFill>
              </a:rPr>
              <a:t>$2,000  </a:t>
            </a:r>
          </a:p>
          <a:p>
            <a:pPr lvl="0" algn="ctr">
              <a:lnSpc>
                <a:spcPct val="90000"/>
              </a:lnSpc>
              <a:spcAft>
                <a:spcPts val="600"/>
              </a:spcAft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(if earned)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52973AF2-26AD-CECE-9157-14C4C623396E}"/>
              </a:ext>
            </a:extLst>
          </p:cNvPr>
          <p:cNvSpPr txBox="1"/>
          <p:nvPr/>
        </p:nvSpPr>
        <p:spPr>
          <a:xfrm>
            <a:off x="4984376" y="2851797"/>
            <a:ext cx="2935663" cy="577203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lvl="0" algn="ctr">
              <a:lnSpc>
                <a:spcPct val="90000"/>
              </a:lnSpc>
              <a:spcAft>
                <a:spcPts val="600"/>
              </a:spcAft>
              <a:defRPr/>
            </a:pPr>
            <a:r>
              <a:rPr lang="en-US" sz="2000">
                <a:solidFill>
                  <a:srgbClr val="FFFFFF"/>
                </a:solidFill>
              </a:rPr>
              <a:t>District pays Second</a:t>
            </a:r>
            <a:br>
              <a:rPr lang="en-US" sz="2000">
                <a:solidFill>
                  <a:srgbClr val="FFFFFF"/>
                </a:solidFill>
              </a:rPr>
            </a:br>
            <a:r>
              <a:rPr lang="en-US" sz="2000">
                <a:solidFill>
                  <a:srgbClr val="FFFFFF"/>
                </a:solidFill>
              </a:rPr>
              <a:t>$1,500</a:t>
            </a:r>
          </a:p>
        </p:txBody>
      </p:sp>
      <p:sp>
        <p:nvSpPr>
          <p:cNvPr id="21" name="Block Arc 20">
            <a:extLst>
              <a:ext uri="{FF2B5EF4-FFF2-40B4-BE49-F238E27FC236}">
                <a16:creationId xmlns:a16="http://schemas.microsoft.com/office/drawing/2014/main" id="{52C5E521-3F35-E5E0-819E-8FFDC07376DA}"/>
              </a:ext>
            </a:extLst>
          </p:cNvPr>
          <p:cNvSpPr/>
          <p:nvPr/>
        </p:nvSpPr>
        <p:spPr>
          <a:xfrm rot="10800000">
            <a:off x="4874725" y="2235772"/>
            <a:ext cx="3045314" cy="480133"/>
          </a:xfrm>
          <a:prstGeom prst="blockArc">
            <a:avLst>
              <a:gd name="adj1" fmla="val 10800000"/>
              <a:gd name="adj2" fmla="val 1"/>
              <a:gd name="adj3" fmla="val 0"/>
            </a:avLst>
          </a:prstGeom>
          <a:solidFill>
            <a:schemeClr val="bg1"/>
          </a:solidFill>
          <a:ln w="12700">
            <a:solidFill>
              <a:schemeClr val="tx1">
                <a:lumMod val="25000"/>
                <a:lumOff val="75000"/>
              </a:schemeClr>
            </a:solidFill>
            <a:prstDash val="dash"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28DC0EB-A005-D4E5-E697-4D9BE54FD4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SAU 9 - Jackson</a:t>
            </a:r>
          </a:p>
        </p:txBody>
      </p:sp>
    </p:spTree>
    <p:extLst>
      <p:ext uri="{BB962C8B-B14F-4D97-AF65-F5344CB8AC3E}">
        <p14:creationId xmlns:p14="http://schemas.microsoft.com/office/powerpoint/2010/main" val="38860595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6" grpId="0" animBg="1"/>
      <p:bldP spid="24" grpId="0"/>
      <p:bldP spid="56" grpId="0"/>
      <p:bldP spid="57" grpId="0"/>
      <p:bldP spid="5" grpId="0" animBg="1"/>
      <p:bldP spid="11" grpId="0" animBg="1"/>
      <p:bldP spid="8" grpId="0"/>
      <p:bldP spid="58" grpId="0"/>
      <p:bldP spid="17" grpId="0" animBg="1"/>
      <p:bldP spid="18" grpId="0"/>
      <p:bldP spid="19" grpId="0"/>
      <p:bldP spid="2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8">
            <a:extLst>
              <a:ext uri="{FF2B5EF4-FFF2-40B4-BE49-F238E27FC236}">
                <a16:creationId xmlns:a16="http://schemas.microsoft.com/office/drawing/2014/main" id="{A7AE9375-4664-4DB2-922D-2782A6E439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282F39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ECD1E06-B0AD-4F9D-9F63-8E4F52FFA4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7241" y="669925"/>
            <a:ext cx="3687269" cy="4812755"/>
          </a:xfrm>
        </p:spPr>
        <p:txBody>
          <a:bodyPr anchor="b">
            <a:normAutofit/>
          </a:bodyPr>
          <a:lstStyle/>
          <a:p>
            <a:pPr algn="r"/>
            <a:r>
              <a:rPr lang="en-US" sz="3600">
                <a:solidFill>
                  <a:schemeClr val="bg1"/>
                </a:solidFill>
              </a:rPr>
              <a:t>Two Person/Family Plans:</a:t>
            </a:r>
            <a:br>
              <a:rPr lang="en-US" sz="4000">
                <a:solidFill>
                  <a:schemeClr val="bg1"/>
                </a:solidFill>
              </a:rPr>
            </a:br>
            <a:br>
              <a:rPr lang="en-US" sz="5600">
                <a:solidFill>
                  <a:schemeClr val="bg1"/>
                </a:solidFill>
              </a:rPr>
            </a:br>
            <a:r>
              <a:rPr lang="en-US" sz="2800">
                <a:solidFill>
                  <a:schemeClr val="bg1"/>
                </a:solidFill>
              </a:rPr>
              <a:t>$3,000 Deductible</a:t>
            </a:r>
            <a:br>
              <a:rPr lang="en-US" sz="2800">
                <a:solidFill>
                  <a:schemeClr val="bg1"/>
                </a:solidFill>
              </a:rPr>
            </a:br>
            <a:r>
              <a:rPr lang="en-US" sz="2800">
                <a:solidFill>
                  <a:schemeClr val="bg1"/>
                </a:solidFill>
              </a:rPr>
              <a:t>+</a:t>
            </a:r>
            <a:r>
              <a:rPr lang="en-US" sz="2800" u="sng">
                <a:solidFill>
                  <a:schemeClr val="bg1"/>
                </a:solidFill>
              </a:rPr>
              <a:t>$1,000 Coinsurance</a:t>
            </a:r>
            <a:br>
              <a:rPr lang="en-US" sz="2800">
                <a:solidFill>
                  <a:schemeClr val="bg1"/>
                </a:solidFill>
              </a:rPr>
            </a:br>
            <a:r>
              <a:rPr lang="en-US" sz="2800">
                <a:solidFill>
                  <a:schemeClr val="bg1"/>
                </a:solidFill>
              </a:rPr>
              <a:t>$4,000 Out of Pocket</a:t>
            </a:r>
            <a:br>
              <a:rPr lang="en-US" sz="2800">
                <a:solidFill>
                  <a:schemeClr val="bg1"/>
                </a:solidFill>
              </a:rPr>
            </a:br>
            <a:br>
              <a:rPr lang="en-US" sz="2800">
                <a:solidFill>
                  <a:schemeClr val="bg1"/>
                </a:solidFill>
              </a:rPr>
            </a:br>
            <a:endParaRPr lang="en-US" sz="5600">
              <a:solidFill>
                <a:schemeClr val="bg1"/>
              </a:solidFill>
            </a:endParaRPr>
          </a:p>
        </p:txBody>
      </p: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EE504C98-6397-41C1-A8D8-2D9C4ED307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126206" y="5597879"/>
            <a:ext cx="4007636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Rectangle 32">
            <a:extLst>
              <a:ext uri="{FF2B5EF4-FFF2-40B4-BE49-F238E27FC236}">
                <a16:creationId xmlns:a16="http://schemas.microsoft.com/office/drawing/2014/main" id="{9DD005C1-8C51-42D6-9BEE-B9B8384974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6206" y="115193"/>
            <a:ext cx="11939588" cy="6627614"/>
          </a:xfrm>
          <a:prstGeom prst="rect">
            <a:avLst/>
          </a:prstGeom>
          <a:noFill/>
          <a:ln w="127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Cylinder 12">
            <a:extLst>
              <a:ext uri="{FF2B5EF4-FFF2-40B4-BE49-F238E27FC236}">
                <a16:creationId xmlns:a16="http://schemas.microsoft.com/office/drawing/2014/main" id="{F13CB266-2E68-4D2F-87DF-DD7269981F6D}"/>
              </a:ext>
            </a:extLst>
          </p:cNvPr>
          <p:cNvSpPr/>
          <p:nvPr/>
        </p:nvSpPr>
        <p:spPr>
          <a:xfrm>
            <a:off x="4874725" y="3988825"/>
            <a:ext cx="3056583" cy="1828965"/>
          </a:xfrm>
          <a:prstGeom prst="can">
            <a:avLst/>
          </a:prstGeom>
          <a:solidFill>
            <a:srgbClr val="5D87A1"/>
          </a:solidFill>
          <a:ln>
            <a:solidFill>
              <a:srgbClr val="5D87A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Right Brace 5">
            <a:extLst>
              <a:ext uri="{FF2B5EF4-FFF2-40B4-BE49-F238E27FC236}">
                <a16:creationId xmlns:a16="http://schemas.microsoft.com/office/drawing/2014/main" id="{C24AEE1A-7BFD-4065-AC44-F4941E08B0E2}"/>
              </a:ext>
            </a:extLst>
          </p:cNvPr>
          <p:cNvSpPr/>
          <p:nvPr/>
        </p:nvSpPr>
        <p:spPr>
          <a:xfrm>
            <a:off x="8236186" y="4131222"/>
            <a:ext cx="708930" cy="1439028"/>
          </a:xfrm>
          <a:prstGeom prst="rightBrace">
            <a:avLst/>
          </a:prstGeom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282F39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2F2EA4FE-7F3A-4967-B6FF-156F51A761F0}"/>
              </a:ext>
            </a:extLst>
          </p:cNvPr>
          <p:cNvSpPr txBox="1"/>
          <p:nvPr/>
        </p:nvSpPr>
        <p:spPr>
          <a:xfrm>
            <a:off x="8981196" y="4312127"/>
            <a:ext cx="280212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After the deductible, member pays 20% of remaining charges (10% for Rx), but no more than $1,000 in a plan year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7BEB51B9-471A-4D96-9C9C-FCC4FFE7FDA5}"/>
              </a:ext>
            </a:extLst>
          </p:cNvPr>
          <p:cNvSpPr txBox="1"/>
          <p:nvPr/>
        </p:nvSpPr>
        <p:spPr>
          <a:xfrm>
            <a:off x="5331647" y="4044706"/>
            <a:ext cx="21427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$1,000 Coinsurance</a:t>
            </a: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282F39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Right Brace 4">
            <a:extLst>
              <a:ext uri="{FF2B5EF4-FFF2-40B4-BE49-F238E27FC236}">
                <a16:creationId xmlns:a16="http://schemas.microsoft.com/office/drawing/2014/main" id="{FEEFE496-00F5-4D3D-8079-A59262AD7287}"/>
              </a:ext>
            </a:extLst>
          </p:cNvPr>
          <p:cNvSpPr/>
          <p:nvPr/>
        </p:nvSpPr>
        <p:spPr>
          <a:xfrm>
            <a:off x="8187491" y="433224"/>
            <a:ext cx="745010" cy="3333972"/>
          </a:xfrm>
          <a:prstGeom prst="rightBrace">
            <a:avLst/>
          </a:prstGeom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282F39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Cylinder 10">
            <a:extLst>
              <a:ext uri="{FF2B5EF4-FFF2-40B4-BE49-F238E27FC236}">
                <a16:creationId xmlns:a16="http://schemas.microsoft.com/office/drawing/2014/main" id="{1A99784F-998E-4ED4-B917-013EDAB1594B}"/>
              </a:ext>
            </a:extLst>
          </p:cNvPr>
          <p:cNvSpPr/>
          <p:nvPr/>
        </p:nvSpPr>
        <p:spPr>
          <a:xfrm>
            <a:off x="4863456" y="433224"/>
            <a:ext cx="3056583" cy="3333972"/>
          </a:xfrm>
          <a:prstGeom prst="can">
            <a:avLst/>
          </a:prstGeom>
          <a:solidFill>
            <a:srgbClr val="5D87A1"/>
          </a:solidFill>
          <a:ln>
            <a:solidFill>
              <a:srgbClr val="5D87A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901BEB5-1BD8-4FEA-8CAD-12C59FC7F0CB}"/>
              </a:ext>
            </a:extLst>
          </p:cNvPr>
          <p:cNvSpPr txBox="1"/>
          <p:nvPr/>
        </p:nvSpPr>
        <p:spPr>
          <a:xfrm>
            <a:off x="5447736" y="643795"/>
            <a:ext cx="18845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$3,000 Deductible</a:t>
            </a: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282F39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402138B8-0983-4101-8EB4-2C817A4BB2F9}"/>
              </a:ext>
            </a:extLst>
          </p:cNvPr>
          <p:cNvSpPr txBox="1"/>
          <p:nvPr/>
        </p:nvSpPr>
        <p:spPr>
          <a:xfrm>
            <a:off x="9055458" y="1618376"/>
            <a:ext cx="267916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Member is responsible for the first $</a:t>
            </a:r>
            <a:r>
              <a:rPr lang="en-US" sz="1600">
                <a:solidFill>
                  <a:srgbClr val="FFFFFF"/>
                </a:solidFill>
                <a:latin typeface="Calibri" panose="020F0502020204030204"/>
              </a:rPr>
              <a:t>3</a:t>
            </a: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,000 of services or care received in a plan year (medical and prescription)</a:t>
            </a:r>
          </a:p>
        </p:txBody>
      </p:sp>
      <p:sp>
        <p:nvSpPr>
          <p:cNvPr id="17" name="Cylinder 16">
            <a:extLst>
              <a:ext uri="{FF2B5EF4-FFF2-40B4-BE49-F238E27FC236}">
                <a16:creationId xmlns:a16="http://schemas.microsoft.com/office/drawing/2014/main" id="{1E115E00-FB26-45B0-B302-B1F55FDFAE85}"/>
              </a:ext>
            </a:extLst>
          </p:cNvPr>
          <p:cNvSpPr/>
          <p:nvPr/>
        </p:nvSpPr>
        <p:spPr>
          <a:xfrm>
            <a:off x="4874725" y="433224"/>
            <a:ext cx="3045313" cy="2364431"/>
          </a:xfrm>
          <a:prstGeom prst="can">
            <a:avLst>
              <a:gd name="adj" fmla="val 31824"/>
            </a:avLst>
          </a:prstGeom>
          <a:solidFill>
            <a:srgbClr val="91B3B4">
              <a:alpha val="47843"/>
            </a:srgbClr>
          </a:solidFill>
          <a:ln w="57150">
            <a:solidFill>
              <a:srgbClr val="007A7D">
                <a:alpha val="65098"/>
              </a:srgbClr>
            </a:solidFill>
            <a:prstDash val="sysDot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282F3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$2,000 </a:t>
            </a:r>
            <a:b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282F3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282F3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Embedded individual Out-of-Pocket Maximum*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B94740FA-41AD-4BCF-9D46-2ADECD7BF075}"/>
              </a:ext>
            </a:extLst>
          </p:cNvPr>
          <p:cNvSpPr txBox="1"/>
          <p:nvPr/>
        </p:nvSpPr>
        <p:spPr>
          <a:xfrm>
            <a:off x="9178030" y="289852"/>
            <a:ext cx="2642235" cy="1077218"/>
          </a:xfrm>
          <a:prstGeom prst="rect">
            <a:avLst/>
          </a:prstGeom>
          <a:noFill/>
          <a:ln w="28575"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*Embedded Individual Out-of-pocket Maximum: no one family member will incur more than $2,000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B5D706C-F3D3-D836-1161-44B8A8983D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SAU 9 - Jackson</a:t>
            </a:r>
          </a:p>
        </p:txBody>
      </p:sp>
    </p:spTree>
    <p:extLst>
      <p:ext uri="{BB962C8B-B14F-4D97-AF65-F5344CB8AC3E}">
        <p14:creationId xmlns:p14="http://schemas.microsoft.com/office/powerpoint/2010/main" val="17638092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6" grpId="0" animBg="1"/>
      <p:bldP spid="56" grpId="0"/>
      <p:bldP spid="57" grpId="0"/>
      <p:bldP spid="5" grpId="0" animBg="1"/>
      <p:bldP spid="11" grpId="0" animBg="1"/>
      <p:bldP spid="8" grpId="0"/>
      <p:bldP spid="58" grpId="0"/>
      <p:bldP spid="17" grpId="0" animBg="1"/>
      <p:bldP spid="1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A4AC5506-6312-4701-8D3C-40187889A9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51752"/>
            <a:ext cx="12192000" cy="73655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24B8363-6548-4526-847E-B796886B42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6532" y="643467"/>
            <a:ext cx="11210925" cy="74483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b="1" kern="1200">
                <a:solidFill>
                  <a:schemeClr val="bg1"/>
                </a:solidFill>
                <a:latin typeface="+mj-lt"/>
                <a:ea typeface="+mj-ea"/>
                <a:cs typeface="+mj-cs"/>
              </a:rPr>
              <a:t>Receiving Medical Care</a:t>
            </a:r>
          </a:p>
        </p:txBody>
      </p:sp>
      <p:graphicFrame>
        <p:nvGraphicFramePr>
          <p:cNvPr id="11" name="Diagram 10">
            <a:extLst>
              <a:ext uri="{FF2B5EF4-FFF2-40B4-BE49-F238E27FC236}">
                <a16:creationId xmlns:a16="http://schemas.microsoft.com/office/drawing/2014/main" id="{1D084B8D-A857-4502-B9D8-361FD8C4AF3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69367044"/>
              </p:ext>
            </p:extLst>
          </p:nvPr>
        </p:nvGraphicFramePr>
        <p:xfrm>
          <a:off x="114300" y="1628775"/>
          <a:ext cx="11925299" cy="49815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616590E-FC8F-7B49-4031-3FA0670699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SAU 9 - Jackson</a:t>
            </a:r>
          </a:p>
        </p:txBody>
      </p:sp>
    </p:spTree>
    <p:extLst>
      <p:ext uri="{BB962C8B-B14F-4D97-AF65-F5344CB8AC3E}">
        <p14:creationId xmlns:p14="http://schemas.microsoft.com/office/powerpoint/2010/main" val="54734446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A4AC5506-6312-4701-8D3C-40187889A9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51752"/>
            <a:ext cx="12192000" cy="73655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24B8363-6548-4526-847E-B796886B42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6532" y="643467"/>
            <a:ext cx="11210925" cy="74483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b="1" kern="1200">
                <a:solidFill>
                  <a:schemeClr val="bg1"/>
                </a:solidFill>
                <a:latin typeface="+mj-lt"/>
                <a:ea typeface="+mj-ea"/>
                <a:cs typeface="+mj-cs"/>
              </a:rPr>
              <a:t>Receiving Prescription Drugs (Rx)</a:t>
            </a:r>
          </a:p>
        </p:txBody>
      </p:sp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B8486002-FC39-4DD9-A1AC-A2BF1C97799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58149549"/>
              </p:ext>
            </p:extLst>
          </p:nvPr>
        </p:nvGraphicFramePr>
        <p:xfrm>
          <a:off x="114300" y="1533525"/>
          <a:ext cx="11953875" cy="48863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250014D-7708-34A6-C6F5-7EEA469198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SAU 9 - Jackson</a:t>
            </a:r>
          </a:p>
        </p:txBody>
      </p:sp>
    </p:spTree>
    <p:extLst>
      <p:ext uri="{BB962C8B-B14F-4D97-AF65-F5344CB8AC3E}">
        <p14:creationId xmlns:p14="http://schemas.microsoft.com/office/powerpoint/2010/main" val="257744244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A4AC5506-6312-4701-8D3C-40187889A9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51752"/>
            <a:ext cx="12192000" cy="73655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24B8363-6548-4526-847E-B796886B42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6532" y="643467"/>
            <a:ext cx="11210925" cy="74483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b="1" kern="1200">
                <a:solidFill>
                  <a:schemeClr val="bg1"/>
                </a:solidFill>
                <a:latin typeface="+mj-lt"/>
                <a:ea typeface="+mj-ea"/>
                <a:cs typeface="+mj-cs"/>
              </a:rPr>
              <a:t>Benefit Strategies Debit Cards</a:t>
            </a:r>
          </a:p>
        </p:txBody>
      </p:sp>
      <p:graphicFrame>
        <p:nvGraphicFramePr>
          <p:cNvPr id="6" name="Content Placeholder 2">
            <a:extLst>
              <a:ext uri="{FF2B5EF4-FFF2-40B4-BE49-F238E27FC236}">
                <a16:creationId xmlns:a16="http://schemas.microsoft.com/office/drawing/2014/main" id="{CAE3215B-C1BB-4762-8AFE-3CEF1769688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41204815"/>
              </p:ext>
            </p:extLst>
          </p:nvPr>
        </p:nvGraphicFramePr>
        <p:xfrm>
          <a:off x="838200" y="1650222"/>
          <a:ext cx="10506456" cy="458494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3AABF9A-B1C2-3590-1E34-FB3C96B02D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SAU 9 - Jackson</a:t>
            </a:r>
          </a:p>
        </p:txBody>
      </p:sp>
    </p:spTree>
    <p:extLst>
      <p:ext uri="{BB962C8B-B14F-4D97-AF65-F5344CB8AC3E}">
        <p14:creationId xmlns:p14="http://schemas.microsoft.com/office/powerpoint/2010/main" val="90156105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3A5B4632-C963-4296-86F0-79AA9EA5AE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38328" y="303591"/>
            <a:ext cx="4335327" cy="5896743"/>
          </a:xfrm>
          <a:prstGeom prst="rect">
            <a:avLst/>
          </a:prstGeom>
          <a:solidFill>
            <a:schemeClr val="tx1">
              <a:alpha val="15000"/>
            </a:schemeClr>
          </a:solidFill>
          <a:ln w="127000" cap="sq" cmpd="thinThick">
            <a:solidFill>
              <a:schemeClr val="tx1">
                <a:alpha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8F32D27-B679-49CF-A8A0-E76F6C40A6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4360" y="637125"/>
            <a:ext cx="3802276" cy="5256371"/>
          </a:xfrm>
        </p:spPr>
        <p:txBody>
          <a:bodyPr>
            <a:normAutofit/>
          </a:bodyPr>
          <a:lstStyle/>
          <a:p>
            <a:r>
              <a:rPr lang="en-US" sz="4800"/>
              <a:t>Substantiation of Paid Expenses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66298E7F-1E33-483D-9E47-90C03B36E7C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10057058"/>
              </p:ext>
            </p:extLst>
          </p:nvPr>
        </p:nvGraphicFramePr>
        <p:xfrm>
          <a:off x="5166985" y="303591"/>
          <a:ext cx="6588691" cy="589674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E672E1D-37AC-6054-EEAA-701FBD3729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SAU 9 - Jackson</a:t>
            </a:r>
          </a:p>
        </p:txBody>
      </p:sp>
    </p:spTree>
    <p:extLst>
      <p:ext uri="{BB962C8B-B14F-4D97-AF65-F5344CB8AC3E}">
        <p14:creationId xmlns:p14="http://schemas.microsoft.com/office/powerpoint/2010/main" val="130516997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01F99451-911E-04BD-7593-D9FCDDCC19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1050"/>
              <a:t>SAU 9 - Jackson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D7EF1AF-1881-6A7F-8846-74D10FC33E00}"/>
              </a:ext>
            </a:extLst>
          </p:cNvPr>
          <p:cNvSpPr txBox="1"/>
          <p:nvPr/>
        </p:nvSpPr>
        <p:spPr>
          <a:xfrm>
            <a:off x="244151" y="318474"/>
            <a:ext cx="506587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>
                <a:solidFill>
                  <a:srgbClr val="000000"/>
                </a:solidFill>
                <a:latin typeface="+mj-lt"/>
              </a:rPr>
              <a:t>Benefit Strategies (BSL) Portal</a:t>
            </a:r>
            <a:r>
              <a:rPr lang="en-US" sz="3200" b="1">
                <a:latin typeface="+mj-lt"/>
              </a:rPr>
              <a:t> </a:t>
            </a:r>
          </a:p>
        </p:txBody>
      </p:sp>
      <p:pic>
        <p:nvPicPr>
          <p:cNvPr id="9" name="Picture 8" descr="Graphical user interface, website&#10;&#10;Description automatically generated">
            <a:extLst>
              <a:ext uri="{FF2B5EF4-FFF2-40B4-BE49-F238E27FC236}">
                <a16:creationId xmlns:a16="http://schemas.microsoft.com/office/drawing/2014/main" id="{A40053C6-4C64-7F85-529A-B7FE362CC8E0}"/>
              </a:ext>
            </a:extLst>
          </p:cNvPr>
          <p:cNvPicPr>
            <a:picLocks noChangeAspect="1"/>
          </p:cNvPicPr>
          <p:nvPr/>
        </p:nvPicPr>
        <p:blipFill rotWithShape="1"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144"/>
          <a:stretch>
            <a:fillRect/>
          </a:stretch>
        </p:blipFill>
        <p:spPr bwMode="auto">
          <a:xfrm>
            <a:off x="5951034" y="318474"/>
            <a:ext cx="6082304" cy="5802218"/>
          </a:xfrm>
          <a:prstGeom prst="rect">
            <a:avLst/>
          </a:prstGeom>
          <a:noFill/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9BA8731A-7FC0-BC72-E8E1-A3B3E30FE824}"/>
              </a:ext>
            </a:extLst>
          </p:cNvPr>
          <p:cNvSpPr txBox="1"/>
          <p:nvPr/>
        </p:nvSpPr>
        <p:spPr>
          <a:xfrm>
            <a:off x="158662" y="1511423"/>
            <a:ext cx="5706883" cy="17081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>
                <a:solidFill>
                  <a:srgbClr val="000000"/>
                </a:solidFill>
              </a:rPr>
              <a:t>Visit </a:t>
            </a:r>
            <a:r>
              <a:rPr lang="en-US" u="sng">
                <a:solidFill>
                  <a:schemeClr val="tx2"/>
                </a:solidFill>
                <a:hlinkClick r:id="rId5"/>
              </a:rPr>
              <a:t>www.benstrat.com</a:t>
            </a:r>
            <a:r>
              <a:rPr lang="en-US">
                <a:solidFill>
                  <a:schemeClr val="tx2"/>
                </a:solidFill>
              </a:rPr>
              <a:t> </a:t>
            </a:r>
            <a:r>
              <a:rPr lang="en-US">
                <a:solidFill>
                  <a:srgbClr val="000000"/>
                </a:solidFill>
              </a:rPr>
              <a:t>to access your portal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b="1">
                <a:solidFill>
                  <a:srgbClr val="000000"/>
                </a:solidFill>
              </a:rPr>
              <a:t>Select Individual Login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1300">
                <a:solidFill>
                  <a:srgbClr val="000000"/>
                </a:solidFill>
              </a:rPr>
              <a:t>Login: Reimbursements, Rewards, Savings &amp; Spending Accounts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b="1">
                <a:solidFill>
                  <a:srgbClr val="000000"/>
                </a:solidFill>
              </a:rPr>
              <a:t>If you have logged in before</a:t>
            </a:r>
            <a:r>
              <a:rPr lang="en-US" sz="1600">
                <a:solidFill>
                  <a:srgbClr val="000000"/>
                </a:solidFill>
              </a:rPr>
              <a:t>: </a:t>
            </a:r>
            <a:br>
              <a:rPr lang="en-US" sz="1600">
                <a:solidFill>
                  <a:srgbClr val="000000"/>
                </a:solidFill>
              </a:rPr>
            </a:br>
            <a:r>
              <a:rPr lang="en-US" sz="1300" i="1">
                <a:solidFill>
                  <a:srgbClr val="000000"/>
                </a:solidFill>
              </a:rPr>
              <a:t>enter your username and password and click login</a:t>
            </a:r>
            <a:endParaRPr lang="en-US" sz="1300" b="1">
              <a:solidFill>
                <a:srgbClr val="000000"/>
              </a:solidFill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b="1">
                <a:solidFill>
                  <a:srgbClr val="000000"/>
                </a:solidFill>
              </a:rPr>
              <a:t>If you have never logged in before</a:t>
            </a:r>
            <a:r>
              <a:rPr lang="en-US" sz="1600">
                <a:solidFill>
                  <a:srgbClr val="000000"/>
                </a:solidFill>
              </a:rPr>
              <a:t>: </a:t>
            </a:r>
            <a:br>
              <a:rPr lang="en-US" sz="1600">
                <a:solidFill>
                  <a:srgbClr val="000000"/>
                </a:solidFill>
              </a:rPr>
            </a:br>
            <a:r>
              <a:rPr lang="en-US" sz="1300" i="1">
                <a:solidFill>
                  <a:srgbClr val="000000"/>
                </a:solidFill>
              </a:rPr>
              <a:t>click on the Create your username and password link</a:t>
            </a:r>
            <a:endParaRPr lang="en-US" sz="1300">
              <a:solidFill>
                <a:schemeClr val="tx2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765938A-B1AB-E95A-70C9-8C409D467592}"/>
              </a:ext>
            </a:extLst>
          </p:cNvPr>
          <p:cNvSpPr txBox="1"/>
          <p:nvPr/>
        </p:nvSpPr>
        <p:spPr>
          <a:xfrm>
            <a:off x="291858" y="3712333"/>
            <a:ext cx="3394327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>
                <a:solidFill>
                  <a:srgbClr val="000000"/>
                </a:solidFill>
              </a:rPr>
              <a:t>The </a:t>
            </a:r>
            <a:r>
              <a:rPr lang="en-US" b="1">
                <a:solidFill>
                  <a:srgbClr val="000000"/>
                </a:solidFill>
              </a:rPr>
              <a:t>online </a:t>
            </a:r>
            <a:r>
              <a:rPr lang="en-US">
                <a:solidFill>
                  <a:srgbClr val="000000"/>
                </a:solidFill>
              </a:rPr>
              <a:t>portal allows you to: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>
                <a:solidFill>
                  <a:srgbClr val="000000"/>
                </a:solidFill>
              </a:rPr>
              <a:t>Manage Account Balances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>
                <a:solidFill>
                  <a:srgbClr val="000000"/>
                </a:solidFill>
              </a:rPr>
              <a:t>Submit Claims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>
                <a:solidFill>
                  <a:srgbClr val="000000"/>
                </a:solidFill>
              </a:rPr>
              <a:t>Manage Tasks </a:t>
            </a:r>
          </a:p>
          <a:p>
            <a:r>
              <a:rPr lang="en-US">
                <a:solidFill>
                  <a:srgbClr val="000000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07290315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01F99451-911E-04BD-7593-D9FCDDCC19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1050"/>
              <a:t>SAU 9 - Jackson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D7EF1AF-1881-6A7F-8846-74D10FC33E00}"/>
              </a:ext>
            </a:extLst>
          </p:cNvPr>
          <p:cNvSpPr txBox="1"/>
          <p:nvPr/>
        </p:nvSpPr>
        <p:spPr>
          <a:xfrm>
            <a:off x="244151" y="318474"/>
            <a:ext cx="301249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>
                <a:solidFill>
                  <a:srgbClr val="000000"/>
                </a:solidFill>
                <a:latin typeface="+mj-lt"/>
              </a:rPr>
              <a:t>BSL Portal: Tasks </a:t>
            </a:r>
            <a:r>
              <a:rPr lang="en-US" sz="3200" b="1">
                <a:latin typeface="+mj-lt"/>
              </a:rPr>
              <a:t> </a:t>
            </a:r>
          </a:p>
        </p:txBody>
      </p:sp>
      <p:pic>
        <p:nvPicPr>
          <p:cNvPr id="7" name="Picture 6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E535A1D0-1352-FB00-C293-179F9AA4305F}"/>
              </a:ext>
            </a:extLst>
          </p:cNvPr>
          <p:cNvPicPr>
            <a:picLocks noChangeAspect="1"/>
          </p:cNvPicPr>
          <p:nvPr/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3560" y="157425"/>
            <a:ext cx="5943600" cy="1645285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728D8E5C-C5F8-474B-57A8-1E43B6EDAE9C}"/>
              </a:ext>
            </a:extLst>
          </p:cNvPr>
          <p:cNvSpPr txBox="1"/>
          <p:nvPr/>
        </p:nvSpPr>
        <p:spPr>
          <a:xfrm>
            <a:off x="321732" y="965111"/>
            <a:ext cx="495796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>
                <a:solidFill>
                  <a:srgbClr val="000000"/>
                </a:solidFill>
              </a:rPr>
              <a:t>Monitor your claims payments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>
                <a:solidFill>
                  <a:srgbClr val="000000"/>
                </a:solidFill>
              </a:rPr>
              <a:t>Track which claims need receipts or repayments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>
                <a:solidFill>
                  <a:srgbClr val="000000"/>
                </a:solidFill>
              </a:rPr>
              <a:t>Set up Direct Deposit</a:t>
            </a:r>
          </a:p>
        </p:txBody>
      </p:sp>
      <p:pic>
        <p:nvPicPr>
          <p:cNvPr id="13" name="Picture 12" descr="Graphical user interface&#10;&#10;Description automatically generated with medium confidence">
            <a:extLst>
              <a:ext uri="{FF2B5EF4-FFF2-40B4-BE49-F238E27FC236}">
                <a16:creationId xmlns:a16="http://schemas.microsoft.com/office/drawing/2014/main" id="{3F553E3F-7F0C-6476-E194-70EDAE857EDC}"/>
              </a:ext>
            </a:extLst>
          </p:cNvPr>
          <p:cNvPicPr>
            <a:picLocks noChangeAspect="1"/>
          </p:cNvPicPr>
          <p:nvPr/>
        </p:nvPicPr>
        <p:blipFill rotWithShape="1">
          <a:blip r:embed="rId5" r:link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631"/>
          <a:stretch>
            <a:fillRect/>
          </a:stretch>
        </p:blipFill>
        <p:spPr bwMode="auto">
          <a:xfrm>
            <a:off x="457674" y="2063613"/>
            <a:ext cx="8251428" cy="4015785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14" name="Table 10">
            <a:extLst>
              <a:ext uri="{FF2B5EF4-FFF2-40B4-BE49-F238E27FC236}">
                <a16:creationId xmlns:a16="http://schemas.microsoft.com/office/drawing/2014/main" id="{CD5EB4E5-585D-3445-4FAB-243FA5C3B68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25285951"/>
              </p:ext>
            </p:extLst>
          </p:nvPr>
        </p:nvGraphicFramePr>
        <p:xfrm>
          <a:off x="680224" y="4457065"/>
          <a:ext cx="6556917" cy="51407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07285">
                  <a:extLst>
                    <a:ext uri="{9D8B030D-6E8A-4147-A177-3AD203B41FA5}">
                      <a16:colId xmlns:a16="http://schemas.microsoft.com/office/drawing/2014/main" val="4111474886"/>
                    </a:ext>
                  </a:extLst>
                </a:gridCol>
                <a:gridCol w="1067405">
                  <a:extLst>
                    <a:ext uri="{9D8B030D-6E8A-4147-A177-3AD203B41FA5}">
                      <a16:colId xmlns:a16="http://schemas.microsoft.com/office/drawing/2014/main" val="707914077"/>
                    </a:ext>
                  </a:extLst>
                </a:gridCol>
                <a:gridCol w="852130">
                  <a:extLst>
                    <a:ext uri="{9D8B030D-6E8A-4147-A177-3AD203B41FA5}">
                      <a16:colId xmlns:a16="http://schemas.microsoft.com/office/drawing/2014/main" val="1717951162"/>
                    </a:ext>
                  </a:extLst>
                </a:gridCol>
                <a:gridCol w="1006493">
                  <a:extLst>
                    <a:ext uri="{9D8B030D-6E8A-4147-A177-3AD203B41FA5}">
                      <a16:colId xmlns:a16="http://schemas.microsoft.com/office/drawing/2014/main" val="2702132047"/>
                    </a:ext>
                  </a:extLst>
                </a:gridCol>
                <a:gridCol w="1191107">
                  <a:extLst>
                    <a:ext uri="{9D8B030D-6E8A-4147-A177-3AD203B41FA5}">
                      <a16:colId xmlns:a16="http://schemas.microsoft.com/office/drawing/2014/main" val="397055695"/>
                    </a:ext>
                  </a:extLst>
                </a:gridCol>
                <a:gridCol w="805007">
                  <a:extLst>
                    <a:ext uri="{9D8B030D-6E8A-4147-A177-3AD203B41FA5}">
                      <a16:colId xmlns:a16="http://schemas.microsoft.com/office/drawing/2014/main" val="853038975"/>
                    </a:ext>
                  </a:extLst>
                </a:gridCol>
                <a:gridCol w="827490">
                  <a:extLst>
                    <a:ext uri="{9D8B030D-6E8A-4147-A177-3AD203B41FA5}">
                      <a16:colId xmlns:a16="http://schemas.microsoft.com/office/drawing/2014/main" val="1959028120"/>
                    </a:ext>
                  </a:extLst>
                </a:gridCol>
              </a:tblGrid>
              <a:tr h="514074">
                <a:tc>
                  <a:txBody>
                    <a:bodyPr/>
                    <a:lstStyle/>
                    <a:p>
                      <a:pPr algn="l"/>
                      <a:r>
                        <a:rPr lang="en-US" sz="900" b="0">
                          <a:solidFill>
                            <a:srgbClr val="000000"/>
                          </a:solidFill>
                        </a:rPr>
                        <a:t>5/12/2022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="0">
                          <a:solidFill>
                            <a:srgbClr val="000000"/>
                          </a:solidFill>
                        </a:rPr>
                        <a:t>2022 HRA </a:t>
                      </a:r>
                      <a:r>
                        <a:rPr lang="en-US" sz="900" b="0" err="1">
                          <a:solidFill>
                            <a:srgbClr val="000000"/>
                          </a:solidFill>
                        </a:rPr>
                        <a:t>Acco</a:t>
                      </a:r>
                      <a:r>
                        <a:rPr lang="en-US" sz="900" b="0">
                          <a:solidFill>
                            <a:srgbClr val="000000"/>
                          </a:solidFill>
                        </a:rPr>
                        <a:t>.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="0">
                          <a:solidFill>
                            <a:srgbClr val="000000"/>
                          </a:solidFill>
                        </a:rPr>
                        <a:t>MED*MAI..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="0">
                          <a:solidFill>
                            <a:srgbClr val="000000"/>
                          </a:solidFill>
                        </a:rPr>
                        <a:t>Timmy Turner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="0">
                          <a:solidFill>
                            <a:srgbClr val="000000"/>
                          </a:solidFill>
                        </a:rPr>
                        <a:t>$82.59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="0" i="1">
                          <a:solidFill>
                            <a:srgbClr val="000000"/>
                          </a:solidFill>
                        </a:rPr>
                        <a:t>Required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="0">
                          <a:solidFill>
                            <a:srgbClr val="EA8056"/>
                          </a:solidFill>
                        </a:rPr>
                        <a:t>Details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22774293"/>
                  </a:ext>
                </a:extLst>
              </a:tr>
            </a:tbl>
          </a:graphicData>
        </a:graphic>
      </p:graphicFrame>
      <p:graphicFrame>
        <p:nvGraphicFramePr>
          <p:cNvPr id="15" name="Table 10">
            <a:extLst>
              <a:ext uri="{FF2B5EF4-FFF2-40B4-BE49-F238E27FC236}">
                <a16:creationId xmlns:a16="http://schemas.microsoft.com/office/drawing/2014/main" id="{09C48DF4-3D0F-3889-175F-CE9C7238D5E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90868225"/>
              </p:ext>
            </p:extLst>
          </p:nvPr>
        </p:nvGraphicFramePr>
        <p:xfrm>
          <a:off x="680224" y="4963664"/>
          <a:ext cx="6556916" cy="51407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07286">
                  <a:extLst>
                    <a:ext uri="{9D8B030D-6E8A-4147-A177-3AD203B41FA5}">
                      <a16:colId xmlns:a16="http://schemas.microsoft.com/office/drawing/2014/main" val="4111474886"/>
                    </a:ext>
                  </a:extLst>
                </a:gridCol>
                <a:gridCol w="1067406">
                  <a:extLst>
                    <a:ext uri="{9D8B030D-6E8A-4147-A177-3AD203B41FA5}">
                      <a16:colId xmlns:a16="http://schemas.microsoft.com/office/drawing/2014/main" val="707914077"/>
                    </a:ext>
                  </a:extLst>
                </a:gridCol>
                <a:gridCol w="852129">
                  <a:extLst>
                    <a:ext uri="{9D8B030D-6E8A-4147-A177-3AD203B41FA5}">
                      <a16:colId xmlns:a16="http://schemas.microsoft.com/office/drawing/2014/main" val="1717951162"/>
                    </a:ext>
                  </a:extLst>
                </a:gridCol>
                <a:gridCol w="1006492">
                  <a:extLst>
                    <a:ext uri="{9D8B030D-6E8A-4147-A177-3AD203B41FA5}">
                      <a16:colId xmlns:a16="http://schemas.microsoft.com/office/drawing/2014/main" val="2702132047"/>
                    </a:ext>
                  </a:extLst>
                </a:gridCol>
                <a:gridCol w="1191107">
                  <a:extLst>
                    <a:ext uri="{9D8B030D-6E8A-4147-A177-3AD203B41FA5}">
                      <a16:colId xmlns:a16="http://schemas.microsoft.com/office/drawing/2014/main" val="397055695"/>
                    </a:ext>
                  </a:extLst>
                </a:gridCol>
                <a:gridCol w="824015">
                  <a:extLst>
                    <a:ext uri="{9D8B030D-6E8A-4147-A177-3AD203B41FA5}">
                      <a16:colId xmlns:a16="http://schemas.microsoft.com/office/drawing/2014/main" val="853038975"/>
                    </a:ext>
                  </a:extLst>
                </a:gridCol>
                <a:gridCol w="808481">
                  <a:extLst>
                    <a:ext uri="{9D8B030D-6E8A-4147-A177-3AD203B41FA5}">
                      <a16:colId xmlns:a16="http://schemas.microsoft.com/office/drawing/2014/main" val="1959028120"/>
                    </a:ext>
                  </a:extLst>
                </a:gridCol>
              </a:tblGrid>
              <a:tr h="514074">
                <a:tc>
                  <a:txBody>
                    <a:bodyPr/>
                    <a:lstStyle/>
                    <a:p>
                      <a:pPr algn="l"/>
                      <a:r>
                        <a:rPr lang="en-US" sz="900" b="0">
                          <a:solidFill>
                            <a:srgbClr val="000000"/>
                          </a:solidFill>
                        </a:rPr>
                        <a:t>5/01/2022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="0">
                          <a:solidFill>
                            <a:srgbClr val="000000"/>
                          </a:solidFill>
                        </a:rPr>
                        <a:t>2022 HRA </a:t>
                      </a:r>
                      <a:r>
                        <a:rPr lang="en-US" sz="900" b="0" err="1">
                          <a:solidFill>
                            <a:srgbClr val="000000"/>
                          </a:solidFill>
                        </a:rPr>
                        <a:t>Acco</a:t>
                      </a:r>
                      <a:endParaRPr lang="en-US" sz="900" b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="0">
                          <a:solidFill>
                            <a:srgbClr val="000000"/>
                          </a:solidFill>
                        </a:rPr>
                        <a:t>MED*MAI..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="0">
                          <a:solidFill>
                            <a:srgbClr val="000000"/>
                          </a:solidFill>
                        </a:rPr>
                        <a:t>Timmy Turner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="0">
                          <a:solidFill>
                            <a:srgbClr val="000000"/>
                          </a:solidFill>
                        </a:rPr>
                        <a:t>$65.09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="0" i="1">
                          <a:solidFill>
                            <a:srgbClr val="000000"/>
                          </a:solidFill>
                        </a:rPr>
                        <a:t>Overdue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="0">
                          <a:solidFill>
                            <a:srgbClr val="EA8056"/>
                          </a:solidFill>
                        </a:rPr>
                        <a:t>Details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22774293"/>
                  </a:ext>
                </a:extLst>
              </a:tr>
            </a:tbl>
          </a:graphicData>
        </a:graphic>
      </p:graphicFrame>
      <p:graphicFrame>
        <p:nvGraphicFramePr>
          <p:cNvPr id="16" name="Table 10">
            <a:extLst>
              <a:ext uri="{FF2B5EF4-FFF2-40B4-BE49-F238E27FC236}">
                <a16:creationId xmlns:a16="http://schemas.microsoft.com/office/drawing/2014/main" id="{C69317FA-5A24-F658-6CE6-55D296FBDFD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8270111"/>
              </p:ext>
            </p:extLst>
          </p:nvPr>
        </p:nvGraphicFramePr>
        <p:xfrm>
          <a:off x="680224" y="5540709"/>
          <a:ext cx="6556916" cy="51407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07285">
                  <a:extLst>
                    <a:ext uri="{9D8B030D-6E8A-4147-A177-3AD203B41FA5}">
                      <a16:colId xmlns:a16="http://schemas.microsoft.com/office/drawing/2014/main" val="4111474886"/>
                    </a:ext>
                  </a:extLst>
                </a:gridCol>
                <a:gridCol w="1067405">
                  <a:extLst>
                    <a:ext uri="{9D8B030D-6E8A-4147-A177-3AD203B41FA5}">
                      <a16:colId xmlns:a16="http://schemas.microsoft.com/office/drawing/2014/main" val="707914077"/>
                    </a:ext>
                  </a:extLst>
                </a:gridCol>
                <a:gridCol w="852130">
                  <a:extLst>
                    <a:ext uri="{9D8B030D-6E8A-4147-A177-3AD203B41FA5}">
                      <a16:colId xmlns:a16="http://schemas.microsoft.com/office/drawing/2014/main" val="1717951162"/>
                    </a:ext>
                  </a:extLst>
                </a:gridCol>
                <a:gridCol w="1006492">
                  <a:extLst>
                    <a:ext uri="{9D8B030D-6E8A-4147-A177-3AD203B41FA5}">
                      <a16:colId xmlns:a16="http://schemas.microsoft.com/office/drawing/2014/main" val="2702132047"/>
                    </a:ext>
                  </a:extLst>
                </a:gridCol>
                <a:gridCol w="1191107">
                  <a:extLst>
                    <a:ext uri="{9D8B030D-6E8A-4147-A177-3AD203B41FA5}">
                      <a16:colId xmlns:a16="http://schemas.microsoft.com/office/drawing/2014/main" val="397055695"/>
                    </a:ext>
                  </a:extLst>
                </a:gridCol>
                <a:gridCol w="814510">
                  <a:extLst>
                    <a:ext uri="{9D8B030D-6E8A-4147-A177-3AD203B41FA5}">
                      <a16:colId xmlns:a16="http://schemas.microsoft.com/office/drawing/2014/main" val="853038975"/>
                    </a:ext>
                  </a:extLst>
                </a:gridCol>
                <a:gridCol w="817987">
                  <a:extLst>
                    <a:ext uri="{9D8B030D-6E8A-4147-A177-3AD203B41FA5}">
                      <a16:colId xmlns:a16="http://schemas.microsoft.com/office/drawing/2014/main" val="1959028120"/>
                    </a:ext>
                  </a:extLst>
                </a:gridCol>
              </a:tblGrid>
              <a:tr h="514074">
                <a:tc>
                  <a:txBody>
                    <a:bodyPr/>
                    <a:lstStyle/>
                    <a:p>
                      <a:pPr algn="l"/>
                      <a:r>
                        <a:rPr lang="en-US" sz="900" b="0">
                          <a:solidFill>
                            <a:srgbClr val="000000"/>
                          </a:solidFill>
                        </a:rPr>
                        <a:t>3/22/2022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="0">
                          <a:solidFill>
                            <a:srgbClr val="000000"/>
                          </a:solidFill>
                        </a:rPr>
                        <a:t>2022 Rewards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="0">
                          <a:solidFill>
                            <a:srgbClr val="000000"/>
                          </a:solidFill>
                        </a:rPr>
                        <a:t>MED*MAI..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="0">
                          <a:solidFill>
                            <a:srgbClr val="000000"/>
                          </a:solidFill>
                        </a:rPr>
                        <a:t>Timmy Turner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="0">
                          <a:solidFill>
                            <a:srgbClr val="000000"/>
                          </a:solidFill>
                        </a:rPr>
                        <a:t>$651.55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="0" i="1">
                          <a:solidFill>
                            <a:srgbClr val="000000"/>
                          </a:solidFill>
                        </a:rPr>
                        <a:t>Completed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="0">
                          <a:solidFill>
                            <a:srgbClr val="EA8056"/>
                          </a:solidFill>
                        </a:rPr>
                        <a:t>Details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2277429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3574613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01F99451-911E-04BD-7593-D9FCDDCC19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1050"/>
              <a:t>SAU 9 - Jackson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D7EF1AF-1881-6A7F-8846-74D10FC33E00}"/>
              </a:ext>
            </a:extLst>
          </p:cNvPr>
          <p:cNvSpPr txBox="1"/>
          <p:nvPr/>
        </p:nvSpPr>
        <p:spPr>
          <a:xfrm>
            <a:off x="244151" y="318474"/>
            <a:ext cx="407047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>
                <a:solidFill>
                  <a:srgbClr val="000000"/>
                </a:solidFill>
                <a:latin typeface="+mj-lt"/>
              </a:rPr>
              <a:t>BSL Portal: Repayments</a:t>
            </a:r>
            <a:r>
              <a:rPr lang="en-US" sz="3200" b="1">
                <a:latin typeface="+mj-lt"/>
              </a:rPr>
              <a:t> </a:t>
            </a:r>
          </a:p>
        </p:txBody>
      </p:sp>
      <p:pic>
        <p:nvPicPr>
          <p:cNvPr id="10" name="Picture 9" descr="Graphical user interface, application&#10;&#10;Description automatically generated with medium confidence">
            <a:extLst>
              <a:ext uri="{FF2B5EF4-FFF2-40B4-BE49-F238E27FC236}">
                <a16:creationId xmlns:a16="http://schemas.microsoft.com/office/drawing/2014/main" id="{110FAADD-77E6-E2AB-6D30-C354E0FE4CB1}"/>
              </a:ext>
            </a:extLst>
          </p:cNvPr>
          <p:cNvPicPr>
            <a:picLocks noChangeAspect="1"/>
          </p:cNvPicPr>
          <p:nvPr/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023" y="959359"/>
            <a:ext cx="8846372" cy="5240719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id="{3AD5EB2D-77CB-E672-DE36-DA391F41CBE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95109270"/>
              </p:ext>
            </p:extLst>
          </p:nvPr>
        </p:nvGraphicFramePr>
        <p:xfrm>
          <a:off x="861939" y="4728072"/>
          <a:ext cx="5578054" cy="46045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64072">
                  <a:extLst>
                    <a:ext uri="{9D8B030D-6E8A-4147-A177-3AD203B41FA5}">
                      <a16:colId xmlns:a16="http://schemas.microsoft.com/office/drawing/2014/main" val="4111474886"/>
                    </a:ext>
                  </a:extLst>
                </a:gridCol>
                <a:gridCol w="725014">
                  <a:extLst>
                    <a:ext uri="{9D8B030D-6E8A-4147-A177-3AD203B41FA5}">
                      <a16:colId xmlns:a16="http://schemas.microsoft.com/office/drawing/2014/main" val="707914077"/>
                    </a:ext>
                  </a:extLst>
                </a:gridCol>
                <a:gridCol w="794063">
                  <a:extLst>
                    <a:ext uri="{9D8B030D-6E8A-4147-A177-3AD203B41FA5}">
                      <a16:colId xmlns:a16="http://schemas.microsoft.com/office/drawing/2014/main" val="1717951162"/>
                    </a:ext>
                  </a:extLst>
                </a:gridCol>
                <a:gridCol w="851604">
                  <a:extLst>
                    <a:ext uri="{9D8B030D-6E8A-4147-A177-3AD203B41FA5}">
                      <a16:colId xmlns:a16="http://schemas.microsoft.com/office/drawing/2014/main" val="2702132047"/>
                    </a:ext>
                  </a:extLst>
                </a:gridCol>
                <a:gridCol w="817078">
                  <a:extLst>
                    <a:ext uri="{9D8B030D-6E8A-4147-A177-3AD203B41FA5}">
                      <a16:colId xmlns:a16="http://schemas.microsoft.com/office/drawing/2014/main" val="397055695"/>
                    </a:ext>
                  </a:extLst>
                </a:gridCol>
                <a:gridCol w="1104783">
                  <a:extLst>
                    <a:ext uri="{9D8B030D-6E8A-4147-A177-3AD203B41FA5}">
                      <a16:colId xmlns:a16="http://schemas.microsoft.com/office/drawing/2014/main" val="1742017132"/>
                    </a:ext>
                  </a:extLst>
                </a:gridCol>
                <a:gridCol w="621440">
                  <a:extLst>
                    <a:ext uri="{9D8B030D-6E8A-4147-A177-3AD203B41FA5}">
                      <a16:colId xmlns:a16="http://schemas.microsoft.com/office/drawing/2014/main" val="853038975"/>
                    </a:ext>
                  </a:extLst>
                </a:gridCol>
              </a:tblGrid>
              <a:tr h="460451">
                <a:tc>
                  <a:txBody>
                    <a:bodyPr/>
                    <a:lstStyle/>
                    <a:p>
                      <a:pPr algn="l"/>
                      <a:r>
                        <a:rPr lang="en-US" sz="900" b="0">
                          <a:solidFill>
                            <a:srgbClr val="000000"/>
                          </a:solidFill>
                        </a:rPr>
                        <a:t>9/9/2021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="0">
                          <a:solidFill>
                            <a:srgbClr val="000000"/>
                          </a:solidFill>
                        </a:rPr>
                        <a:t>8/31/2021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="0">
                          <a:solidFill>
                            <a:srgbClr val="000000"/>
                          </a:solidFill>
                        </a:rPr>
                        <a:t>2022 </a:t>
                      </a:r>
                      <a:r>
                        <a:rPr lang="en-US" sz="900" b="0" err="1">
                          <a:solidFill>
                            <a:srgbClr val="000000"/>
                          </a:solidFill>
                        </a:rPr>
                        <a:t>Rew</a:t>
                      </a:r>
                      <a:r>
                        <a:rPr lang="en-US" sz="900" b="0">
                          <a:solidFill>
                            <a:srgbClr val="000000"/>
                          </a:solidFill>
                        </a:rPr>
                        <a:t>..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="0">
                          <a:solidFill>
                            <a:srgbClr val="000000"/>
                          </a:solidFill>
                        </a:rPr>
                        <a:t>Saco River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="0">
                          <a:solidFill>
                            <a:srgbClr val="000000"/>
                          </a:solidFill>
                        </a:rPr>
                        <a:t>Check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="0">
                          <a:solidFill>
                            <a:srgbClr val="000000"/>
                          </a:solidFill>
                        </a:rPr>
                        <a:t>$33.57</a:t>
                      </a:r>
                      <a:br>
                        <a:rPr lang="en-US" sz="900" b="0">
                          <a:solidFill>
                            <a:srgbClr val="000000"/>
                          </a:solidFill>
                        </a:rPr>
                      </a:br>
                      <a:r>
                        <a:rPr lang="en-US" sz="900" b="0">
                          <a:solidFill>
                            <a:srgbClr val="000000"/>
                          </a:solidFill>
                        </a:rPr>
                        <a:t>Debit Card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="0" i="1">
                          <a:solidFill>
                            <a:srgbClr val="000000"/>
                          </a:solidFill>
                        </a:rPr>
                        <a:t>$33.57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22774293"/>
                  </a:ext>
                </a:extLst>
              </a:tr>
            </a:tbl>
          </a:graphicData>
        </a:graphic>
      </p:graphicFrame>
      <p:graphicFrame>
        <p:nvGraphicFramePr>
          <p:cNvPr id="17" name="Table 10">
            <a:extLst>
              <a:ext uri="{FF2B5EF4-FFF2-40B4-BE49-F238E27FC236}">
                <a16:creationId xmlns:a16="http://schemas.microsoft.com/office/drawing/2014/main" id="{671E4532-E8F1-0273-CF65-FC429376586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99800236"/>
              </p:ext>
            </p:extLst>
          </p:nvPr>
        </p:nvGraphicFramePr>
        <p:xfrm>
          <a:off x="861939" y="5188523"/>
          <a:ext cx="5578054" cy="40148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64072">
                  <a:extLst>
                    <a:ext uri="{9D8B030D-6E8A-4147-A177-3AD203B41FA5}">
                      <a16:colId xmlns:a16="http://schemas.microsoft.com/office/drawing/2014/main" val="4111474886"/>
                    </a:ext>
                  </a:extLst>
                </a:gridCol>
                <a:gridCol w="725014">
                  <a:extLst>
                    <a:ext uri="{9D8B030D-6E8A-4147-A177-3AD203B41FA5}">
                      <a16:colId xmlns:a16="http://schemas.microsoft.com/office/drawing/2014/main" val="707914077"/>
                    </a:ext>
                  </a:extLst>
                </a:gridCol>
                <a:gridCol w="794063">
                  <a:extLst>
                    <a:ext uri="{9D8B030D-6E8A-4147-A177-3AD203B41FA5}">
                      <a16:colId xmlns:a16="http://schemas.microsoft.com/office/drawing/2014/main" val="1717951162"/>
                    </a:ext>
                  </a:extLst>
                </a:gridCol>
                <a:gridCol w="851604">
                  <a:extLst>
                    <a:ext uri="{9D8B030D-6E8A-4147-A177-3AD203B41FA5}">
                      <a16:colId xmlns:a16="http://schemas.microsoft.com/office/drawing/2014/main" val="2702132047"/>
                    </a:ext>
                  </a:extLst>
                </a:gridCol>
                <a:gridCol w="817078">
                  <a:extLst>
                    <a:ext uri="{9D8B030D-6E8A-4147-A177-3AD203B41FA5}">
                      <a16:colId xmlns:a16="http://schemas.microsoft.com/office/drawing/2014/main" val="397055695"/>
                    </a:ext>
                  </a:extLst>
                </a:gridCol>
                <a:gridCol w="1104783">
                  <a:extLst>
                    <a:ext uri="{9D8B030D-6E8A-4147-A177-3AD203B41FA5}">
                      <a16:colId xmlns:a16="http://schemas.microsoft.com/office/drawing/2014/main" val="1742017132"/>
                    </a:ext>
                  </a:extLst>
                </a:gridCol>
                <a:gridCol w="621440">
                  <a:extLst>
                    <a:ext uri="{9D8B030D-6E8A-4147-A177-3AD203B41FA5}">
                      <a16:colId xmlns:a16="http://schemas.microsoft.com/office/drawing/2014/main" val="853038975"/>
                    </a:ext>
                  </a:extLst>
                </a:gridCol>
              </a:tblGrid>
              <a:tr h="401489">
                <a:tc>
                  <a:txBody>
                    <a:bodyPr/>
                    <a:lstStyle/>
                    <a:p>
                      <a:pPr algn="l"/>
                      <a:r>
                        <a:rPr lang="en-US" sz="900" b="0">
                          <a:solidFill>
                            <a:srgbClr val="000000"/>
                          </a:solidFill>
                        </a:rPr>
                        <a:t>8/9/2021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="0">
                          <a:solidFill>
                            <a:srgbClr val="000000"/>
                          </a:solidFill>
                        </a:rPr>
                        <a:t>07/1/2021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="0">
                          <a:solidFill>
                            <a:srgbClr val="000000"/>
                          </a:solidFill>
                        </a:rPr>
                        <a:t>2022 </a:t>
                      </a:r>
                      <a:r>
                        <a:rPr lang="en-US" sz="900" b="0" err="1">
                          <a:solidFill>
                            <a:srgbClr val="000000"/>
                          </a:solidFill>
                        </a:rPr>
                        <a:t>Rew</a:t>
                      </a:r>
                      <a:r>
                        <a:rPr lang="en-US" sz="900" b="0">
                          <a:solidFill>
                            <a:srgbClr val="000000"/>
                          </a:solidFill>
                        </a:rPr>
                        <a:t>..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="0">
                          <a:solidFill>
                            <a:srgbClr val="000000"/>
                          </a:solidFill>
                        </a:rPr>
                        <a:t>MED*MAI..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="0">
                          <a:solidFill>
                            <a:srgbClr val="000000"/>
                          </a:solidFill>
                        </a:rPr>
                        <a:t>Check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="0">
                          <a:solidFill>
                            <a:srgbClr val="000000"/>
                          </a:solidFill>
                        </a:rPr>
                        <a:t>$101.32</a:t>
                      </a:r>
                      <a:br>
                        <a:rPr lang="en-US" sz="900" b="0">
                          <a:solidFill>
                            <a:srgbClr val="000000"/>
                          </a:solidFill>
                        </a:rPr>
                      </a:br>
                      <a:r>
                        <a:rPr lang="en-US" sz="900" b="0">
                          <a:solidFill>
                            <a:srgbClr val="000000"/>
                          </a:solidFill>
                        </a:rPr>
                        <a:t>Debit Card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="0" i="1">
                          <a:solidFill>
                            <a:srgbClr val="000000"/>
                          </a:solidFill>
                        </a:rPr>
                        <a:t>$101.32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22774293"/>
                  </a:ext>
                </a:extLst>
              </a:tr>
            </a:tbl>
          </a:graphicData>
        </a:graphic>
      </p:graphicFrame>
      <p:sp>
        <p:nvSpPr>
          <p:cNvPr id="18" name="Rectangle 17">
            <a:extLst>
              <a:ext uri="{FF2B5EF4-FFF2-40B4-BE49-F238E27FC236}">
                <a16:creationId xmlns:a16="http://schemas.microsoft.com/office/drawing/2014/main" id="{D28F50D3-E5B7-6183-C7E4-9B30E0A85144}"/>
              </a:ext>
            </a:extLst>
          </p:cNvPr>
          <p:cNvSpPr/>
          <p:nvPr/>
        </p:nvSpPr>
        <p:spPr>
          <a:xfrm>
            <a:off x="8051181" y="5603346"/>
            <a:ext cx="726492" cy="51867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>
                <a:solidFill>
                  <a:srgbClr val="000000"/>
                </a:solidFill>
              </a:rPr>
              <a:t>$134.89</a:t>
            </a:r>
          </a:p>
        </p:txBody>
      </p:sp>
    </p:spTree>
    <p:extLst>
      <p:ext uri="{BB962C8B-B14F-4D97-AF65-F5344CB8AC3E}">
        <p14:creationId xmlns:p14="http://schemas.microsoft.com/office/powerpoint/2010/main" val="35656380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: Shape 8">
            <a:extLst>
              <a:ext uri="{FF2B5EF4-FFF2-40B4-BE49-F238E27FC236}">
                <a16:creationId xmlns:a16="http://schemas.microsoft.com/office/drawing/2014/main" id="{46C2E80F-49A6-4372-B103-219D417A5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4096" y="470925"/>
            <a:ext cx="4381009" cy="5892104"/>
          </a:xfrm>
          <a:custGeom>
            <a:avLst/>
            <a:gdLst>
              <a:gd name="connsiteX0" fmla="*/ 0 w 4381009"/>
              <a:gd name="connsiteY0" fmla="*/ 0 h 5892104"/>
              <a:gd name="connsiteX1" fmla="*/ 4157628 w 4381009"/>
              <a:gd name="connsiteY1" fmla="*/ 0 h 5892104"/>
              <a:gd name="connsiteX2" fmla="*/ 4169302 w 4381009"/>
              <a:gd name="connsiteY2" fmla="*/ 68659 h 5892104"/>
              <a:gd name="connsiteX3" fmla="*/ 4191571 w 4381009"/>
              <a:gd name="connsiteY3" fmla="*/ 205472 h 5892104"/>
              <a:gd name="connsiteX4" fmla="*/ 4213368 w 4381009"/>
              <a:gd name="connsiteY4" fmla="*/ 342890 h 5892104"/>
              <a:gd name="connsiteX5" fmla="*/ 4232030 w 4381009"/>
              <a:gd name="connsiteY5" fmla="*/ 480913 h 5892104"/>
              <a:gd name="connsiteX6" fmla="*/ 4250848 w 4381009"/>
              <a:gd name="connsiteY6" fmla="*/ 618332 h 5892104"/>
              <a:gd name="connsiteX7" fmla="*/ 4268412 w 4381009"/>
              <a:gd name="connsiteY7" fmla="*/ 756355 h 5892104"/>
              <a:gd name="connsiteX8" fmla="*/ 4283467 w 4381009"/>
              <a:gd name="connsiteY8" fmla="*/ 892563 h 5892104"/>
              <a:gd name="connsiteX9" fmla="*/ 4297737 w 4381009"/>
              <a:gd name="connsiteY9" fmla="*/ 1030587 h 5892104"/>
              <a:gd name="connsiteX10" fmla="*/ 4310754 w 4381009"/>
              <a:gd name="connsiteY10" fmla="*/ 1168005 h 5892104"/>
              <a:gd name="connsiteX11" fmla="*/ 4322045 w 4381009"/>
              <a:gd name="connsiteY11" fmla="*/ 1303002 h 5892104"/>
              <a:gd name="connsiteX12" fmla="*/ 4333336 w 4381009"/>
              <a:gd name="connsiteY12" fmla="*/ 1439815 h 5892104"/>
              <a:gd name="connsiteX13" fmla="*/ 4342745 w 4381009"/>
              <a:gd name="connsiteY13" fmla="*/ 1574812 h 5892104"/>
              <a:gd name="connsiteX14" fmla="*/ 4350115 w 4381009"/>
              <a:gd name="connsiteY14" fmla="*/ 1709808 h 5892104"/>
              <a:gd name="connsiteX15" fmla="*/ 4357799 w 4381009"/>
              <a:gd name="connsiteY15" fmla="*/ 1844200 h 5892104"/>
              <a:gd name="connsiteX16" fmla="*/ 4364229 w 4381009"/>
              <a:gd name="connsiteY16" fmla="*/ 1977381 h 5892104"/>
              <a:gd name="connsiteX17" fmla="*/ 4368777 w 4381009"/>
              <a:gd name="connsiteY17" fmla="*/ 2109351 h 5892104"/>
              <a:gd name="connsiteX18" fmla="*/ 4372697 w 4381009"/>
              <a:gd name="connsiteY18" fmla="*/ 2241321 h 5892104"/>
              <a:gd name="connsiteX19" fmla="*/ 4376461 w 4381009"/>
              <a:gd name="connsiteY19" fmla="*/ 2372080 h 5892104"/>
              <a:gd name="connsiteX20" fmla="*/ 4378186 w 4381009"/>
              <a:gd name="connsiteY20" fmla="*/ 2501023 h 5892104"/>
              <a:gd name="connsiteX21" fmla="*/ 4380068 w 4381009"/>
              <a:gd name="connsiteY21" fmla="*/ 2629966 h 5892104"/>
              <a:gd name="connsiteX22" fmla="*/ 4381009 w 4381009"/>
              <a:gd name="connsiteY22" fmla="*/ 2757093 h 5892104"/>
              <a:gd name="connsiteX23" fmla="*/ 4380068 w 4381009"/>
              <a:gd name="connsiteY23" fmla="*/ 2883010 h 5892104"/>
              <a:gd name="connsiteX24" fmla="*/ 4380068 w 4381009"/>
              <a:gd name="connsiteY24" fmla="*/ 3007715 h 5892104"/>
              <a:gd name="connsiteX25" fmla="*/ 4378186 w 4381009"/>
              <a:gd name="connsiteY25" fmla="*/ 3131210 h 5892104"/>
              <a:gd name="connsiteX26" fmla="*/ 4375363 w 4381009"/>
              <a:gd name="connsiteY26" fmla="*/ 3252283 h 5892104"/>
              <a:gd name="connsiteX27" fmla="*/ 4372697 w 4381009"/>
              <a:gd name="connsiteY27" fmla="*/ 3372146 h 5892104"/>
              <a:gd name="connsiteX28" fmla="*/ 4369718 w 4381009"/>
              <a:gd name="connsiteY28" fmla="*/ 3489587 h 5892104"/>
              <a:gd name="connsiteX29" fmla="*/ 4365170 w 4381009"/>
              <a:gd name="connsiteY29" fmla="*/ 3606423 h 5892104"/>
              <a:gd name="connsiteX30" fmla="*/ 4360309 w 4381009"/>
              <a:gd name="connsiteY30" fmla="*/ 3721443 h 5892104"/>
              <a:gd name="connsiteX31" fmla="*/ 4355918 w 4381009"/>
              <a:gd name="connsiteY31" fmla="*/ 3834041 h 5892104"/>
              <a:gd name="connsiteX32" fmla="*/ 4343529 w 4381009"/>
              <a:gd name="connsiteY32" fmla="*/ 4053789 h 5892104"/>
              <a:gd name="connsiteX33" fmla="*/ 4330356 w 4381009"/>
              <a:gd name="connsiteY33" fmla="*/ 4264457 h 5892104"/>
              <a:gd name="connsiteX34" fmla="*/ 4316556 w 4381009"/>
              <a:gd name="connsiteY34" fmla="*/ 4466650 h 5892104"/>
              <a:gd name="connsiteX35" fmla="*/ 4301344 w 4381009"/>
              <a:gd name="connsiteY35" fmla="*/ 4657946 h 5892104"/>
              <a:gd name="connsiteX36" fmla="*/ 4285506 w 4381009"/>
              <a:gd name="connsiteY36" fmla="*/ 4840767 h 5892104"/>
              <a:gd name="connsiteX37" fmla="*/ 4268412 w 4381009"/>
              <a:gd name="connsiteY37" fmla="*/ 5010269 h 5892104"/>
              <a:gd name="connsiteX38" fmla="*/ 4251633 w 4381009"/>
              <a:gd name="connsiteY38" fmla="*/ 5169481 h 5892104"/>
              <a:gd name="connsiteX39" fmla="*/ 4234853 w 4381009"/>
              <a:gd name="connsiteY39" fmla="*/ 5315980 h 5892104"/>
              <a:gd name="connsiteX40" fmla="*/ 4219014 w 4381009"/>
              <a:gd name="connsiteY40" fmla="*/ 5450371 h 5892104"/>
              <a:gd name="connsiteX41" fmla="*/ 4203959 w 4381009"/>
              <a:gd name="connsiteY41" fmla="*/ 5569628 h 5892104"/>
              <a:gd name="connsiteX42" fmla="*/ 4189689 w 4381009"/>
              <a:gd name="connsiteY42" fmla="*/ 5677384 h 5892104"/>
              <a:gd name="connsiteX43" fmla="*/ 4177770 w 4381009"/>
              <a:gd name="connsiteY43" fmla="*/ 5768189 h 5892104"/>
              <a:gd name="connsiteX44" fmla="*/ 4166479 w 4381009"/>
              <a:gd name="connsiteY44" fmla="*/ 5844465 h 5892104"/>
              <a:gd name="connsiteX45" fmla="*/ 4159132 w 4381009"/>
              <a:gd name="connsiteY45" fmla="*/ 5892104 h 5892104"/>
              <a:gd name="connsiteX46" fmla="*/ 0 w 4381009"/>
              <a:gd name="connsiteY46" fmla="*/ 5892104 h 58921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</a:cxnLst>
            <a:rect l="l" t="t" r="r" b="b"/>
            <a:pathLst>
              <a:path w="4381009" h="5892104">
                <a:moveTo>
                  <a:pt x="0" y="0"/>
                </a:moveTo>
                <a:lnTo>
                  <a:pt x="4157628" y="0"/>
                </a:lnTo>
                <a:lnTo>
                  <a:pt x="4169302" y="68659"/>
                </a:lnTo>
                <a:lnTo>
                  <a:pt x="4191571" y="205472"/>
                </a:lnTo>
                <a:lnTo>
                  <a:pt x="4213368" y="342890"/>
                </a:lnTo>
                <a:lnTo>
                  <a:pt x="4232030" y="480913"/>
                </a:lnTo>
                <a:lnTo>
                  <a:pt x="4250848" y="618332"/>
                </a:lnTo>
                <a:lnTo>
                  <a:pt x="4268412" y="756355"/>
                </a:lnTo>
                <a:lnTo>
                  <a:pt x="4283467" y="892563"/>
                </a:lnTo>
                <a:lnTo>
                  <a:pt x="4297737" y="1030587"/>
                </a:lnTo>
                <a:lnTo>
                  <a:pt x="4310754" y="1168005"/>
                </a:lnTo>
                <a:lnTo>
                  <a:pt x="4322045" y="1303002"/>
                </a:lnTo>
                <a:lnTo>
                  <a:pt x="4333336" y="1439815"/>
                </a:lnTo>
                <a:lnTo>
                  <a:pt x="4342745" y="1574812"/>
                </a:lnTo>
                <a:lnTo>
                  <a:pt x="4350115" y="1709808"/>
                </a:lnTo>
                <a:lnTo>
                  <a:pt x="4357799" y="1844200"/>
                </a:lnTo>
                <a:lnTo>
                  <a:pt x="4364229" y="1977381"/>
                </a:lnTo>
                <a:lnTo>
                  <a:pt x="4368777" y="2109351"/>
                </a:lnTo>
                <a:lnTo>
                  <a:pt x="4372697" y="2241321"/>
                </a:lnTo>
                <a:lnTo>
                  <a:pt x="4376461" y="2372080"/>
                </a:lnTo>
                <a:lnTo>
                  <a:pt x="4378186" y="2501023"/>
                </a:lnTo>
                <a:lnTo>
                  <a:pt x="4380068" y="2629966"/>
                </a:lnTo>
                <a:lnTo>
                  <a:pt x="4381009" y="2757093"/>
                </a:lnTo>
                <a:lnTo>
                  <a:pt x="4380068" y="2883010"/>
                </a:lnTo>
                <a:lnTo>
                  <a:pt x="4380068" y="3007715"/>
                </a:lnTo>
                <a:lnTo>
                  <a:pt x="4378186" y="3131210"/>
                </a:lnTo>
                <a:lnTo>
                  <a:pt x="4375363" y="3252283"/>
                </a:lnTo>
                <a:lnTo>
                  <a:pt x="4372697" y="3372146"/>
                </a:lnTo>
                <a:lnTo>
                  <a:pt x="4369718" y="3489587"/>
                </a:lnTo>
                <a:lnTo>
                  <a:pt x="4365170" y="3606423"/>
                </a:lnTo>
                <a:lnTo>
                  <a:pt x="4360309" y="3721443"/>
                </a:lnTo>
                <a:lnTo>
                  <a:pt x="4355918" y="3834041"/>
                </a:lnTo>
                <a:lnTo>
                  <a:pt x="4343529" y="4053789"/>
                </a:lnTo>
                <a:lnTo>
                  <a:pt x="4330356" y="4264457"/>
                </a:lnTo>
                <a:lnTo>
                  <a:pt x="4316556" y="4466650"/>
                </a:lnTo>
                <a:lnTo>
                  <a:pt x="4301344" y="4657946"/>
                </a:lnTo>
                <a:lnTo>
                  <a:pt x="4285506" y="4840767"/>
                </a:lnTo>
                <a:lnTo>
                  <a:pt x="4268412" y="5010269"/>
                </a:lnTo>
                <a:lnTo>
                  <a:pt x="4251633" y="5169481"/>
                </a:lnTo>
                <a:lnTo>
                  <a:pt x="4234853" y="5315980"/>
                </a:lnTo>
                <a:lnTo>
                  <a:pt x="4219014" y="5450371"/>
                </a:lnTo>
                <a:lnTo>
                  <a:pt x="4203959" y="5569628"/>
                </a:lnTo>
                <a:lnTo>
                  <a:pt x="4189689" y="5677384"/>
                </a:lnTo>
                <a:lnTo>
                  <a:pt x="4177770" y="5768189"/>
                </a:lnTo>
                <a:lnTo>
                  <a:pt x="4166479" y="5844465"/>
                </a:lnTo>
                <a:lnTo>
                  <a:pt x="4159132" y="5892104"/>
                </a:lnTo>
                <a:lnTo>
                  <a:pt x="0" y="5892104"/>
                </a:lnTo>
                <a:close/>
              </a:path>
            </a:pathLst>
          </a:cu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A74D29B-5BD1-48DB-869B-88488E70CF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3029" y="1012004"/>
            <a:ext cx="3416158" cy="4795408"/>
          </a:xfrm>
        </p:spPr>
        <p:txBody>
          <a:bodyPr>
            <a:normAutofit/>
          </a:bodyPr>
          <a:lstStyle/>
          <a:p>
            <a:r>
              <a:rPr lang="en-US">
                <a:solidFill>
                  <a:srgbClr val="FFFFFF"/>
                </a:solidFill>
              </a:rPr>
              <a:t>Zoom Rules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2E2304A7-45C7-49B3-886C-4871EE1A481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38814622"/>
              </p:ext>
            </p:extLst>
          </p:nvPr>
        </p:nvGraphicFramePr>
        <p:xfrm>
          <a:off x="5194300" y="470924"/>
          <a:ext cx="6513604" cy="58854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24B4FE4-DBD5-D738-E3C4-A8DC61BE1F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SAU 9 - Jackson</a:t>
            </a:r>
          </a:p>
        </p:txBody>
      </p:sp>
    </p:spTree>
    <p:extLst>
      <p:ext uri="{BB962C8B-B14F-4D97-AF65-F5344CB8AC3E}">
        <p14:creationId xmlns:p14="http://schemas.microsoft.com/office/powerpoint/2010/main" val="197780585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01F99451-911E-04BD-7593-D9FCDDCC19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1050"/>
              <a:t>SAU 9 - Jackson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DD13649-CA94-9112-4E88-9D7FAFE889F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0057" y="232117"/>
            <a:ext cx="6378371" cy="4114049"/>
          </a:xfrm>
          <a:prstGeom prst="rect">
            <a:avLst/>
          </a:prstGeom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4767DA10-AB60-2598-AAFC-6C255B65095E}"/>
              </a:ext>
            </a:extLst>
          </p:cNvPr>
          <p:cNvGrpSpPr/>
          <p:nvPr/>
        </p:nvGrpSpPr>
        <p:grpSpPr>
          <a:xfrm>
            <a:off x="925676" y="4698919"/>
            <a:ext cx="6534489" cy="1408112"/>
            <a:chOff x="457201" y="4624698"/>
            <a:chExt cx="5426764" cy="773356"/>
          </a:xfrm>
        </p:grpSpPr>
        <p:pic>
          <p:nvPicPr>
            <p:cNvPr id="5" name="Picture 4" descr="A screenshot of a cell phone&#10;&#10;Description automatically generated">
              <a:extLst>
                <a:ext uri="{FF2B5EF4-FFF2-40B4-BE49-F238E27FC236}">
                  <a16:creationId xmlns:a16="http://schemas.microsoft.com/office/drawing/2014/main" id="{8C2CCCC1-302D-1CBB-17A5-D814E569A34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6043"/>
            <a:stretch/>
          </p:blipFill>
          <p:spPr>
            <a:xfrm>
              <a:off x="457201" y="4624698"/>
              <a:ext cx="5426764" cy="773356"/>
            </a:xfrm>
            <a:prstGeom prst="rect">
              <a:avLst/>
            </a:prstGeom>
          </p:spPr>
        </p:pic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4C092A35-F2E7-3FA1-4162-02479E2BE01F}"/>
                </a:ext>
              </a:extLst>
            </p:cNvPr>
            <p:cNvSpPr/>
            <p:nvPr/>
          </p:nvSpPr>
          <p:spPr>
            <a:xfrm>
              <a:off x="1352939" y="4884409"/>
              <a:ext cx="727789" cy="350063"/>
            </a:xfrm>
            <a:prstGeom prst="rect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pic>
        <p:nvPicPr>
          <p:cNvPr id="7" name="Picture 6" descr="A screenshot of a cell phone&#10;&#10;Description automatically generated">
            <a:extLst>
              <a:ext uri="{FF2B5EF4-FFF2-40B4-BE49-F238E27FC236}">
                <a16:creationId xmlns:a16="http://schemas.microsoft.com/office/drawing/2014/main" id="{91071591-C55F-CEFD-DAE9-A74B6ACE49F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0165" y="0"/>
            <a:ext cx="4354478" cy="48765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037678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01F99451-911E-04BD-7593-D9FCDDCC19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1050"/>
              <a:t>SAU 9 - Jackson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DA26CCB0-5949-26CF-9859-AB7D9631C2D3}"/>
              </a:ext>
            </a:extLst>
          </p:cNvPr>
          <p:cNvGrpSpPr/>
          <p:nvPr/>
        </p:nvGrpSpPr>
        <p:grpSpPr>
          <a:xfrm>
            <a:off x="3902928" y="669925"/>
            <a:ext cx="7794680" cy="5318246"/>
            <a:chOff x="1575756" y="752101"/>
            <a:chExt cx="9040487" cy="5353797"/>
          </a:xfrm>
        </p:grpSpPr>
        <p:pic>
          <p:nvPicPr>
            <p:cNvPr id="9" name="Picture 8" descr="A screenshot of a social media post&#10;&#10;Description automatically generated">
              <a:extLst>
                <a:ext uri="{FF2B5EF4-FFF2-40B4-BE49-F238E27FC236}">
                  <a16:creationId xmlns:a16="http://schemas.microsoft.com/office/drawing/2014/main" id="{0374739C-9EE3-19D5-7866-65D92FCC0A4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75756" y="752101"/>
              <a:ext cx="9040487" cy="5353797"/>
            </a:xfrm>
            <a:prstGeom prst="rect">
              <a:avLst/>
            </a:prstGeom>
          </p:spPr>
        </p:pic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341EEF2F-7138-EBBA-E5AA-3A4731199F07}"/>
                </a:ext>
              </a:extLst>
            </p:cNvPr>
            <p:cNvSpPr/>
            <p:nvPr/>
          </p:nvSpPr>
          <p:spPr>
            <a:xfrm>
              <a:off x="1660849" y="1484851"/>
              <a:ext cx="606490" cy="841526"/>
            </a:xfrm>
            <a:prstGeom prst="rect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E5BC7D7F-A644-D670-54ED-80A2A72C92B3}"/>
                </a:ext>
              </a:extLst>
            </p:cNvPr>
            <p:cNvSpPr/>
            <p:nvPr/>
          </p:nvSpPr>
          <p:spPr>
            <a:xfrm>
              <a:off x="1654771" y="3627839"/>
              <a:ext cx="606490" cy="841526"/>
            </a:xfrm>
            <a:prstGeom prst="rect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12" name="Title 8">
            <a:extLst>
              <a:ext uri="{FF2B5EF4-FFF2-40B4-BE49-F238E27FC236}">
                <a16:creationId xmlns:a16="http://schemas.microsoft.com/office/drawing/2014/main" id="{5A91030D-0D65-C08F-70A2-359C5A3153CB}"/>
              </a:ext>
            </a:extLst>
          </p:cNvPr>
          <p:cNvSpPr txBox="1">
            <a:spLocks/>
          </p:cNvSpPr>
          <p:nvPr/>
        </p:nvSpPr>
        <p:spPr>
          <a:xfrm>
            <a:off x="129694" y="669925"/>
            <a:ext cx="3556491" cy="4812755"/>
          </a:xfrm>
          <a:prstGeom prst="ellipse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4000">
                <a:solidFill>
                  <a:schemeClr val="accent1">
                    <a:lumMod val="75000"/>
                  </a:schemeClr>
                </a:solidFill>
              </a:rPr>
              <a:t>Activity Summary </a:t>
            </a:r>
            <a:br>
              <a:rPr lang="en-US" sz="4000">
                <a:solidFill>
                  <a:schemeClr val="accent1">
                    <a:lumMod val="75000"/>
                  </a:schemeClr>
                </a:solidFill>
              </a:rPr>
            </a:br>
            <a:r>
              <a:rPr lang="en-US" sz="4000">
                <a:solidFill>
                  <a:schemeClr val="accent1">
                    <a:lumMod val="75000"/>
                  </a:schemeClr>
                </a:solidFill>
              </a:rPr>
              <a:t>Tracking your out-of-pocket expenses </a:t>
            </a:r>
          </a:p>
        </p:txBody>
      </p:sp>
    </p:spTree>
    <p:extLst>
      <p:ext uri="{BB962C8B-B14F-4D97-AF65-F5344CB8AC3E}">
        <p14:creationId xmlns:p14="http://schemas.microsoft.com/office/powerpoint/2010/main" val="295845255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46C2E80F-49A6-4372-B103-219D417A5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4096" y="470925"/>
            <a:ext cx="4381009" cy="5892104"/>
          </a:xfrm>
          <a:custGeom>
            <a:avLst/>
            <a:gdLst>
              <a:gd name="connsiteX0" fmla="*/ 0 w 4381009"/>
              <a:gd name="connsiteY0" fmla="*/ 0 h 5892104"/>
              <a:gd name="connsiteX1" fmla="*/ 4157628 w 4381009"/>
              <a:gd name="connsiteY1" fmla="*/ 0 h 5892104"/>
              <a:gd name="connsiteX2" fmla="*/ 4169302 w 4381009"/>
              <a:gd name="connsiteY2" fmla="*/ 68659 h 5892104"/>
              <a:gd name="connsiteX3" fmla="*/ 4191571 w 4381009"/>
              <a:gd name="connsiteY3" fmla="*/ 205472 h 5892104"/>
              <a:gd name="connsiteX4" fmla="*/ 4213368 w 4381009"/>
              <a:gd name="connsiteY4" fmla="*/ 342890 h 5892104"/>
              <a:gd name="connsiteX5" fmla="*/ 4232030 w 4381009"/>
              <a:gd name="connsiteY5" fmla="*/ 480913 h 5892104"/>
              <a:gd name="connsiteX6" fmla="*/ 4250848 w 4381009"/>
              <a:gd name="connsiteY6" fmla="*/ 618332 h 5892104"/>
              <a:gd name="connsiteX7" fmla="*/ 4268412 w 4381009"/>
              <a:gd name="connsiteY7" fmla="*/ 756355 h 5892104"/>
              <a:gd name="connsiteX8" fmla="*/ 4283467 w 4381009"/>
              <a:gd name="connsiteY8" fmla="*/ 892563 h 5892104"/>
              <a:gd name="connsiteX9" fmla="*/ 4297737 w 4381009"/>
              <a:gd name="connsiteY9" fmla="*/ 1030587 h 5892104"/>
              <a:gd name="connsiteX10" fmla="*/ 4310754 w 4381009"/>
              <a:gd name="connsiteY10" fmla="*/ 1168005 h 5892104"/>
              <a:gd name="connsiteX11" fmla="*/ 4322045 w 4381009"/>
              <a:gd name="connsiteY11" fmla="*/ 1303002 h 5892104"/>
              <a:gd name="connsiteX12" fmla="*/ 4333336 w 4381009"/>
              <a:gd name="connsiteY12" fmla="*/ 1439815 h 5892104"/>
              <a:gd name="connsiteX13" fmla="*/ 4342745 w 4381009"/>
              <a:gd name="connsiteY13" fmla="*/ 1574812 h 5892104"/>
              <a:gd name="connsiteX14" fmla="*/ 4350115 w 4381009"/>
              <a:gd name="connsiteY14" fmla="*/ 1709808 h 5892104"/>
              <a:gd name="connsiteX15" fmla="*/ 4357799 w 4381009"/>
              <a:gd name="connsiteY15" fmla="*/ 1844200 h 5892104"/>
              <a:gd name="connsiteX16" fmla="*/ 4364229 w 4381009"/>
              <a:gd name="connsiteY16" fmla="*/ 1977381 h 5892104"/>
              <a:gd name="connsiteX17" fmla="*/ 4368777 w 4381009"/>
              <a:gd name="connsiteY17" fmla="*/ 2109351 h 5892104"/>
              <a:gd name="connsiteX18" fmla="*/ 4372697 w 4381009"/>
              <a:gd name="connsiteY18" fmla="*/ 2241321 h 5892104"/>
              <a:gd name="connsiteX19" fmla="*/ 4376461 w 4381009"/>
              <a:gd name="connsiteY19" fmla="*/ 2372080 h 5892104"/>
              <a:gd name="connsiteX20" fmla="*/ 4378186 w 4381009"/>
              <a:gd name="connsiteY20" fmla="*/ 2501023 h 5892104"/>
              <a:gd name="connsiteX21" fmla="*/ 4380068 w 4381009"/>
              <a:gd name="connsiteY21" fmla="*/ 2629966 h 5892104"/>
              <a:gd name="connsiteX22" fmla="*/ 4381009 w 4381009"/>
              <a:gd name="connsiteY22" fmla="*/ 2757093 h 5892104"/>
              <a:gd name="connsiteX23" fmla="*/ 4380068 w 4381009"/>
              <a:gd name="connsiteY23" fmla="*/ 2883010 h 5892104"/>
              <a:gd name="connsiteX24" fmla="*/ 4380068 w 4381009"/>
              <a:gd name="connsiteY24" fmla="*/ 3007715 h 5892104"/>
              <a:gd name="connsiteX25" fmla="*/ 4378186 w 4381009"/>
              <a:gd name="connsiteY25" fmla="*/ 3131210 h 5892104"/>
              <a:gd name="connsiteX26" fmla="*/ 4375363 w 4381009"/>
              <a:gd name="connsiteY26" fmla="*/ 3252283 h 5892104"/>
              <a:gd name="connsiteX27" fmla="*/ 4372697 w 4381009"/>
              <a:gd name="connsiteY27" fmla="*/ 3372146 h 5892104"/>
              <a:gd name="connsiteX28" fmla="*/ 4369718 w 4381009"/>
              <a:gd name="connsiteY28" fmla="*/ 3489587 h 5892104"/>
              <a:gd name="connsiteX29" fmla="*/ 4365170 w 4381009"/>
              <a:gd name="connsiteY29" fmla="*/ 3606423 h 5892104"/>
              <a:gd name="connsiteX30" fmla="*/ 4360309 w 4381009"/>
              <a:gd name="connsiteY30" fmla="*/ 3721443 h 5892104"/>
              <a:gd name="connsiteX31" fmla="*/ 4355918 w 4381009"/>
              <a:gd name="connsiteY31" fmla="*/ 3834041 h 5892104"/>
              <a:gd name="connsiteX32" fmla="*/ 4343529 w 4381009"/>
              <a:gd name="connsiteY32" fmla="*/ 4053789 h 5892104"/>
              <a:gd name="connsiteX33" fmla="*/ 4330356 w 4381009"/>
              <a:gd name="connsiteY33" fmla="*/ 4264457 h 5892104"/>
              <a:gd name="connsiteX34" fmla="*/ 4316556 w 4381009"/>
              <a:gd name="connsiteY34" fmla="*/ 4466650 h 5892104"/>
              <a:gd name="connsiteX35" fmla="*/ 4301344 w 4381009"/>
              <a:gd name="connsiteY35" fmla="*/ 4657946 h 5892104"/>
              <a:gd name="connsiteX36" fmla="*/ 4285506 w 4381009"/>
              <a:gd name="connsiteY36" fmla="*/ 4840767 h 5892104"/>
              <a:gd name="connsiteX37" fmla="*/ 4268412 w 4381009"/>
              <a:gd name="connsiteY37" fmla="*/ 5010269 h 5892104"/>
              <a:gd name="connsiteX38" fmla="*/ 4251633 w 4381009"/>
              <a:gd name="connsiteY38" fmla="*/ 5169481 h 5892104"/>
              <a:gd name="connsiteX39" fmla="*/ 4234853 w 4381009"/>
              <a:gd name="connsiteY39" fmla="*/ 5315980 h 5892104"/>
              <a:gd name="connsiteX40" fmla="*/ 4219014 w 4381009"/>
              <a:gd name="connsiteY40" fmla="*/ 5450371 h 5892104"/>
              <a:gd name="connsiteX41" fmla="*/ 4203959 w 4381009"/>
              <a:gd name="connsiteY41" fmla="*/ 5569628 h 5892104"/>
              <a:gd name="connsiteX42" fmla="*/ 4189689 w 4381009"/>
              <a:gd name="connsiteY42" fmla="*/ 5677384 h 5892104"/>
              <a:gd name="connsiteX43" fmla="*/ 4177770 w 4381009"/>
              <a:gd name="connsiteY43" fmla="*/ 5768189 h 5892104"/>
              <a:gd name="connsiteX44" fmla="*/ 4166479 w 4381009"/>
              <a:gd name="connsiteY44" fmla="*/ 5844465 h 5892104"/>
              <a:gd name="connsiteX45" fmla="*/ 4159132 w 4381009"/>
              <a:gd name="connsiteY45" fmla="*/ 5892104 h 5892104"/>
              <a:gd name="connsiteX46" fmla="*/ 0 w 4381009"/>
              <a:gd name="connsiteY46" fmla="*/ 5892104 h 58921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</a:cxnLst>
            <a:rect l="l" t="t" r="r" b="b"/>
            <a:pathLst>
              <a:path w="4381009" h="5892104">
                <a:moveTo>
                  <a:pt x="0" y="0"/>
                </a:moveTo>
                <a:lnTo>
                  <a:pt x="4157628" y="0"/>
                </a:lnTo>
                <a:lnTo>
                  <a:pt x="4169302" y="68659"/>
                </a:lnTo>
                <a:lnTo>
                  <a:pt x="4191571" y="205472"/>
                </a:lnTo>
                <a:lnTo>
                  <a:pt x="4213368" y="342890"/>
                </a:lnTo>
                <a:lnTo>
                  <a:pt x="4232030" y="480913"/>
                </a:lnTo>
                <a:lnTo>
                  <a:pt x="4250848" y="618332"/>
                </a:lnTo>
                <a:lnTo>
                  <a:pt x="4268412" y="756355"/>
                </a:lnTo>
                <a:lnTo>
                  <a:pt x="4283467" y="892563"/>
                </a:lnTo>
                <a:lnTo>
                  <a:pt x="4297737" y="1030587"/>
                </a:lnTo>
                <a:lnTo>
                  <a:pt x="4310754" y="1168005"/>
                </a:lnTo>
                <a:lnTo>
                  <a:pt x="4322045" y="1303002"/>
                </a:lnTo>
                <a:lnTo>
                  <a:pt x="4333336" y="1439815"/>
                </a:lnTo>
                <a:lnTo>
                  <a:pt x="4342745" y="1574812"/>
                </a:lnTo>
                <a:lnTo>
                  <a:pt x="4350115" y="1709808"/>
                </a:lnTo>
                <a:lnTo>
                  <a:pt x="4357799" y="1844200"/>
                </a:lnTo>
                <a:lnTo>
                  <a:pt x="4364229" y="1977381"/>
                </a:lnTo>
                <a:lnTo>
                  <a:pt x="4368777" y="2109351"/>
                </a:lnTo>
                <a:lnTo>
                  <a:pt x="4372697" y="2241321"/>
                </a:lnTo>
                <a:lnTo>
                  <a:pt x="4376461" y="2372080"/>
                </a:lnTo>
                <a:lnTo>
                  <a:pt x="4378186" y="2501023"/>
                </a:lnTo>
                <a:lnTo>
                  <a:pt x="4380068" y="2629966"/>
                </a:lnTo>
                <a:lnTo>
                  <a:pt x="4381009" y="2757093"/>
                </a:lnTo>
                <a:lnTo>
                  <a:pt x="4380068" y="2883010"/>
                </a:lnTo>
                <a:lnTo>
                  <a:pt x="4380068" y="3007715"/>
                </a:lnTo>
                <a:lnTo>
                  <a:pt x="4378186" y="3131210"/>
                </a:lnTo>
                <a:lnTo>
                  <a:pt x="4375363" y="3252283"/>
                </a:lnTo>
                <a:lnTo>
                  <a:pt x="4372697" y="3372146"/>
                </a:lnTo>
                <a:lnTo>
                  <a:pt x="4369718" y="3489587"/>
                </a:lnTo>
                <a:lnTo>
                  <a:pt x="4365170" y="3606423"/>
                </a:lnTo>
                <a:lnTo>
                  <a:pt x="4360309" y="3721443"/>
                </a:lnTo>
                <a:lnTo>
                  <a:pt x="4355918" y="3834041"/>
                </a:lnTo>
                <a:lnTo>
                  <a:pt x="4343529" y="4053789"/>
                </a:lnTo>
                <a:lnTo>
                  <a:pt x="4330356" y="4264457"/>
                </a:lnTo>
                <a:lnTo>
                  <a:pt x="4316556" y="4466650"/>
                </a:lnTo>
                <a:lnTo>
                  <a:pt x="4301344" y="4657946"/>
                </a:lnTo>
                <a:lnTo>
                  <a:pt x="4285506" y="4840767"/>
                </a:lnTo>
                <a:lnTo>
                  <a:pt x="4268412" y="5010269"/>
                </a:lnTo>
                <a:lnTo>
                  <a:pt x="4251633" y="5169481"/>
                </a:lnTo>
                <a:lnTo>
                  <a:pt x="4234853" y="5315980"/>
                </a:lnTo>
                <a:lnTo>
                  <a:pt x="4219014" y="5450371"/>
                </a:lnTo>
                <a:lnTo>
                  <a:pt x="4203959" y="5569628"/>
                </a:lnTo>
                <a:lnTo>
                  <a:pt x="4189689" y="5677384"/>
                </a:lnTo>
                <a:lnTo>
                  <a:pt x="4177770" y="5768189"/>
                </a:lnTo>
                <a:lnTo>
                  <a:pt x="4166479" y="5844465"/>
                </a:lnTo>
                <a:lnTo>
                  <a:pt x="4159132" y="5892104"/>
                </a:lnTo>
                <a:lnTo>
                  <a:pt x="0" y="5892104"/>
                </a:lnTo>
                <a:close/>
              </a:path>
            </a:pathLst>
          </a:cu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E48C602-314F-4372-BD07-943D298F3B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3029" y="1012004"/>
            <a:ext cx="3801250" cy="4795408"/>
          </a:xfrm>
        </p:spPr>
        <p:txBody>
          <a:bodyPr>
            <a:normAutofit/>
          </a:bodyPr>
          <a:lstStyle/>
          <a:p>
            <a:r>
              <a:rPr lang="en-US">
                <a:solidFill>
                  <a:srgbClr val="FFFFFF"/>
                </a:solidFill>
              </a:rPr>
              <a:t>Additional Benefit Programs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9F0C8A22-4A18-41D3-AF88-89FE1FBAFF98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5194300" y="470924"/>
          <a:ext cx="6513604" cy="58854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EB41D95-A591-B545-C15C-EAF4AD5982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SAU 9 - Jackson</a:t>
            </a:r>
          </a:p>
        </p:txBody>
      </p:sp>
    </p:spTree>
    <p:extLst>
      <p:ext uri="{BB962C8B-B14F-4D97-AF65-F5344CB8AC3E}">
        <p14:creationId xmlns:p14="http://schemas.microsoft.com/office/powerpoint/2010/main" val="170147313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CDA1A2E9-63FE-408D-A803-8E306ECAB4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2058" y="450221"/>
            <a:ext cx="8997696" cy="3918123"/>
          </a:xfrm>
          <a:prstGeom prst="rect">
            <a:avLst/>
          </a:prstGeom>
          <a:solidFill>
            <a:srgbClr val="595959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40404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B076301-D62A-4F7D-881F-7260AB1443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0669" y="1111086"/>
            <a:ext cx="7690104" cy="2623885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66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Questions?</a:t>
            </a:r>
            <a:endParaRPr lang="en-US" sz="6600" kern="1200">
              <a:solidFill>
                <a:schemeClr val="bg1">
                  <a:lumMod val="95000"/>
                </a:schemeClr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BE9F90C-C163-435B-9A68-D15C92D1CF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7200" y="4521269"/>
            <a:ext cx="11277600" cy="1877811"/>
          </a:xfrm>
          <a:prstGeom prst="rect">
            <a:avLst/>
          </a:prstGeom>
          <a:solidFill>
            <a:srgbClr val="7F7F7F">
              <a:alpha val="20000"/>
            </a:srgb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1A882A9F-F4E9-4E23-8F0B-20B5DF42EA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19345" y="450221"/>
            <a:ext cx="2115455" cy="1890204"/>
          </a:xfrm>
          <a:prstGeom prst="rect">
            <a:avLst/>
          </a:prstGeom>
          <a:solidFill>
            <a:schemeClr val="accent1">
              <a:alpha val="95000"/>
            </a:scheme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Graphic 6" descr="Question mark">
            <a:extLst>
              <a:ext uri="{FF2B5EF4-FFF2-40B4-BE49-F238E27FC236}">
                <a16:creationId xmlns:a16="http://schemas.microsoft.com/office/drawing/2014/main" id="{FF209F2B-25D2-4C39-8B46-06DCE88AD33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857725" y="2612676"/>
            <a:ext cx="1632648" cy="1632648"/>
          </a:xfrm>
          <a:prstGeom prst="rect">
            <a:avLst/>
          </a:prstGeom>
        </p:spPr>
      </p:pic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CEBAC49-510D-EE21-146C-9FCBC29825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SAU 9 - Jackson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F30E7C5-EFFD-B5CE-B6AB-97679DD1BC54}"/>
              </a:ext>
            </a:extLst>
          </p:cNvPr>
          <p:cNvSpPr txBox="1"/>
          <p:nvPr/>
        </p:nvSpPr>
        <p:spPr>
          <a:xfrm>
            <a:off x="1100669" y="4983120"/>
            <a:ext cx="1022723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Visit your Open Enrollment Dashboard to complete Activity #2:</a:t>
            </a:r>
            <a:b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</a:b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www.nhitrust.org/SAU9-OE-2022</a:t>
            </a:r>
            <a:endParaRPr kumimoji="0" lang="en-US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036552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Rectangle 36">
            <a:extLst>
              <a:ext uri="{FF2B5EF4-FFF2-40B4-BE49-F238E27FC236}">
                <a16:creationId xmlns:a16="http://schemas.microsoft.com/office/drawing/2014/main" id="{5B32A67F-3598-4A13-8552-DA884FFCCE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C8F308F-0A5C-45C4-9A06-0EF1FA7359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673" y="3320859"/>
            <a:ext cx="4573475" cy="2076333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4800" kern="1200">
                <a:solidFill>
                  <a:schemeClr val="bg1"/>
                </a:solidFill>
                <a:latin typeface="+mj-lt"/>
                <a:ea typeface="+mj-ea"/>
                <a:cs typeface="+mj-cs"/>
              </a:rPr>
              <a:t>Open Enrollment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19AC20B-8EA5-9848-739C-92C8FD68B67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49498" y="4034117"/>
            <a:ext cx="4662678" cy="324907"/>
          </a:xfrm>
        </p:spPr>
        <p:txBody>
          <a:bodyPr vert="horz" lIns="91440" tIns="45720" rIns="91440" bIns="45720" rtlCol="0" anchor="b">
            <a:normAutofit fontScale="92500" lnSpcReduction="20000"/>
          </a:bodyPr>
          <a:lstStyle/>
          <a:p>
            <a:r>
              <a:rPr lang="en-US" sz="2000" kern="1200">
                <a:solidFill>
                  <a:schemeClr val="bg1"/>
                </a:solidFill>
                <a:latin typeface="+mn-lt"/>
                <a:ea typeface="+mn-ea"/>
                <a:cs typeface="+mn-cs"/>
              </a:rPr>
              <a:t>Updates </a:t>
            </a:r>
            <a:r>
              <a:rPr lang="en-US" sz="2000">
                <a:solidFill>
                  <a:schemeClr val="bg1"/>
                </a:solidFill>
              </a:rPr>
              <a:t>&amp;</a:t>
            </a:r>
            <a:r>
              <a:rPr lang="en-US" sz="2000" kern="1200">
                <a:solidFill>
                  <a:schemeClr val="bg1"/>
                </a:solidFill>
                <a:latin typeface="+mn-lt"/>
                <a:ea typeface="+mn-ea"/>
                <a:cs typeface="+mn-cs"/>
              </a:rPr>
              <a:t> Deadlines</a:t>
            </a:r>
          </a:p>
        </p:txBody>
      </p:sp>
      <p:sp>
        <p:nvSpPr>
          <p:cNvPr id="39" name="Freeform: Shape 38">
            <a:extLst>
              <a:ext uri="{FF2B5EF4-FFF2-40B4-BE49-F238E27FC236}">
                <a16:creationId xmlns:a16="http://schemas.microsoft.com/office/drawing/2014/main" id="{BCC55ACC-A2F6-403C-A3A4-D59B3734D4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857312" y="381000"/>
            <a:ext cx="6334689" cy="6477000"/>
          </a:xfrm>
          <a:custGeom>
            <a:avLst/>
            <a:gdLst>
              <a:gd name="connsiteX0" fmla="*/ 3561588 w 6334689"/>
              <a:gd name="connsiteY0" fmla="*/ 0 h 6477000"/>
              <a:gd name="connsiteX1" fmla="*/ 6309883 w 6334689"/>
              <a:gd name="connsiteY1" fmla="*/ 1296087 h 6477000"/>
              <a:gd name="connsiteX2" fmla="*/ 6334689 w 6334689"/>
              <a:gd name="connsiteY2" fmla="*/ 1329261 h 6477000"/>
              <a:gd name="connsiteX3" fmla="*/ 6334689 w 6334689"/>
              <a:gd name="connsiteY3" fmla="*/ 5793916 h 6477000"/>
              <a:gd name="connsiteX4" fmla="*/ 6309883 w 6334689"/>
              <a:gd name="connsiteY4" fmla="*/ 5827089 h 6477000"/>
              <a:gd name="connsiteX5" fmla="*/ 5760467 w 6334689"/>
              <a:gd name="connsiteY5" fmla="*/ 6363539 h 6477000"/>
              <a:gd name="connsiteX6" fmla="*/ 5607796 w 6334689"/>
              <a:gd name="connsiteY6" fmla="*/ 6477000 h 6477000"/>
              <a:gd name="connsiteX7" fmla="*/ 1519571 w 6334689"/>
              <a:gd name="connsiteY7" fmla="*/ 6477000 h 6477000"/>
              <a:gd name="connsiteX8" fmla="*/ 1296088 w 6334689"/>
              <a:gd name="connsiteY8" fmla="*/ 6309883 h 6477000"/>
              <a:gd name="connsiteX9" fmla="*/ 0 w 6334689"/>
              <a:gd name="connsiteY9" fmla="*/ 3561588 h 6477000"/>
              <a:gd name="connsiteX10" fmla="*/ 3561588 w 6334689"/>
              <a:gd name="connsiteY10" fmla="*/ 0 h 6477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6334689" h="6477000">
                <a:moveTo>
                  <a:pt x="3561588" y="0"/>
                </a:moveTo>
                <a:cubicBezTo>
                  <a:pt x="4668032" y="0"/>
                  <a:pt x="5656635" y="504534"/>
                  <a:pt x="6309883" y="1296087"/>
                </a:cubicBezTo>
                <a:lnTo>
                  <a:pt x="6334689" y="1329261"/>
                </a:lnTo>
                <a:lnTo>
                  <a:pt x="6334689" y="5793916"/>
                </a:lnTo>
                <a:lnTo>
                  <a:pt x="6309883" y="5827089"/>
                </a:lnTo>
                <a:cubicBezTo>
                  <a:pt x="6146571" y="6024977"/>
                  <a:pt x="5962299" y="6204927"/>
                  <a:pt x="5760467" y="6363539"/>
                </a:cubicBezTo>
                <a:lnTo>
                  <a:pt x="5607796" y="6477000"/>
                </a:lnTo>
                <a:lnTo>
                  <a:pt x="1519571" y="6477000"/>
                </a:lnTo>
                <a:lnTo>
                  <a:pt x="1296088" y="6309883"/>
                </a:lnTo>
                <a:cubicBezTo>
                  <a:pt x="504535" y="5656635"/>
                  <a:pt x="0" y="4668032"/>
                  <a:pt x="0" y="3561588"/>
                </a:cubicBezTo>
                <a:cubicBezTo>
                  <a:pt x="0" y="1594577"/>
                  <a:pt x="1594577" y="0"/>
                  <a:pt x="3561588" y="0"/>
                </a:cubicBezTo>
                <a:close/>
              </a:path>
            </a:pathLst>
          </a:cu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1" name="Freeform: Shape 40">
            <a:extLst>
              <a:ext uri="{FF2B5EF4-FFF2-40B4-BE49-F238E27FC236}">
                <a16:creationId xmlns:a16="http://schemas.microsoft.com/office/drawing/2014/main" id="{598EBA13-C937-430B-9523-439FE21096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21086" y="544777"/>
            <a:ext cx="6170914" cy="6313225"/>
          </a:xfrm>
          <a:custGeom>
            <a:avLst/>
            <a:gdLst>
              <a:gd name="connsiteX0" fmla="*/ 3397813 w 6170914"/>
              <a:gd name="connsiteY0" fmla="*/ 0 h 6313225"/>
              <a:gd name="connsiteX1" fmla="*/ 6019731 w 6170914"/>
              <a:gd name="connsiteY1" fmla="*/ 1236489 h 6313225"/>
              <a:gd name="connsiteX2" fmla="*/ 6170914 w 6170914"/>
              <a:gd name="connsiteY2" fmla="*/ 1438663 h 6313225"/>
              <a:gd name="connsiteX3" fmla="*/ 6170914 w 6170914"/>
              <a:gd name="connsiteY3" fmla="*/ 5356963 h 6313225"/>
              <a:gd name="connsiteX4" fmla="*/ 6019731 w 6170914"/>
              <a:gd name="connsiteY4" fmla="*/ 5559138 h 6313225"/>
              <a:gd name="connsiteX5" fmla="*/ 5194591 w 6170914"/>
              <a:gd name="connsiteY5" fmla="*/ 6282226 h 6313225"/>
              <a:gd name="connsiteX6" fmla="*/ 5141791 w 6170914"/>
              <a:gd name="connsiteY6" fmla="*/ 6313225 h 6313225"/>
              <a:gd name="connsiteX7" fmla="*/ 1659199 w 6170914"/>
              <a:gd name="connsiteY7" fmla="*/ 6313225 h 6313225"/>
              <a:gd name="connsiteX8" fmla="*/ 1498064 w 6170914"/>
              <a:gd name="connsiteY8" fmla="*/ 6215333 h 6313225"/>
              <a:gd name="connsiteX9" fmla="*/ 0 w 6170914"/>
              <a:gd name="connsiteY9" fmla="*/ 3397813 h 6313225"/>
              <a:gd name="connsiteX10" fmla="*/ 3397813 w 6170914"/>
              <a:gd name="connsiteY10" fmla="*/ 0 h 63132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6170914" h="6313225">
                <a:moveTo>
                  <a:pt x="3397813" y="0"/>
                </a:moveTo>
                <a:cubicBezTo>
                  <a:pt x="4453378" y="0"/>
                  <a:pt x="5396522" y="481334"/>
                  <a:pt x="6019731" y="1236489"/>
                </a:cubicBezTo>
                <a:lnTo>
                  <a:pt x="6170914" y="1438663"/>
                </a:lnTo>
                <a:lnTo>
                  <a:pt x="6170914" y="5356963"/>
                </a:lnTo>
                <a:lnTo>
                  <a:pt x="6019731" y="5559138"/>
                </a:lnTo>
                <a:cubicBezTo>
                  <a:pt x="5786028" y="5842321"/>
                  <a:pt x="5507333" y="6086998"/>
                  <a:pt x="5194591" y="6282226"/>
                </a:cubicBezTo>
                <a:lnTo>
                  <a:pt x="5141791" y="6313225"/>
                </a:lnTo>
                <a:lnTo>
                  <a:pt x="1659199" y="6313225"/>
                </a:lnTo>
                <a:lnTo>
                  <a:pt x="1498064" y="6215333"/>
                </a:lnTo>
                <a:cubicBezTo>
                  <a:pt x="594240" y="5604721"/>
                  <a:pt x="0" y="4570663"/>
                  <a:pt x="0" y="3397813"/>
                </a:cubicBezTo>
                <a:cubicBezTo>
                  <a:pt x="0" y="1521253"/>
                  <a:pt x="1521253" y="0"/>
                  <a:pt x="3397813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4" name="Graphic 33" descr="Daily Calendar">
            <a:extLst>
              <a:ext uri="{FF2B5EF4-FFF2-40B4-BE49-F238E27FC236}">
                <a16:creationId xmlns:a16="http://schemas.microsoft.com/office/drawing/2014/main" id="{45F8A8B9-1679-35B9-79EA-2A3F4606AF4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210424" y="1845770"/>
            <a:ext cx="4333875" cy="4333875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00B2954-007D-282C-B778-25C61BBBE6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SAU 9 - Jackson</a:t>
            </a:r>
          </a:p>
        </p:txBody>
      </p:sp>
    </p:spTree>
    <p:extLst>
      <p:ext uri="{BB962C8B-B14F-4D97-AF65-F5344CB8AC3E}">
        <p14:creationId xmlns:p14="http://schemas.microsoft.com/office/powerpoint/2010/main" val="33047910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B775CD93-9DF2-48CB-9F57-1BCA9A46C7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8922" y="453981"/>
            <a:ext cx="6675120" cy="1877811"/>
          </a:xfrm>
          <a:prstGeom prst="rect">
            <a:avLst/>
          </a:prstGeom>
          <a:solidFill>
            <a:srgbClr val="595959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7336ACC-A535-23DB-48E9-71A8093C2C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1520" y="731520"/>
            <a:ext cx="6089904" cy="1426464"/>
          </a:xfrm>
        </p:spPr>
        <p:txBody>
          <a:bodyPr>
            <a:normAutofit/>
          </a:bodyPr>
          <a:lstStyle/>
          <a:p>
            <a:r>
              <a:rPr lang="en-US">
                <a:solidFill>
                  <a:srgbClr val="FFFFFF"/>
                </a:solidFill>
              </a:rPr>
              <a:t>FSA News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166C6D1-23AC-49C4-BA07-238E4E9F8C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277100" y="461737"/>
            <a:ext cx="2149361" cy="1870055"/>
          </a:xfrm>
          <a:prstGeom prst="rect">
            <a:avLst/>
          </a:prstGeom>
          <a:solidFill>
            <a:schemeClr val="accent1">
              <a:alpha val="95000"/>
            </a:scheme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E186B68C-84BC-4A6E-99D1-EE87483C13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573768" y="453155"/>
            <a:ext cx="2149358" cy="1878638"/>
          </a:xfrm>
          <a:prstGeom prst="rect">
            <a:avLst/>
          </a:prstGeom>
          <a:solidFill>
            <a:srgbClr val="A5A5A5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1C091803-41C2-48E0-9228-5148460C74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8920" y="2480956"/>
            <a:ext cx="11264206" cy="3918122"/>
          </a:xfrm>
          <a:prstGeom prst="rect">
            <a:avLst/>
          </a:prstGeom>
          <a:solidFill>
            <a:schemeClr val="tx1">
              <a:lumMod val="50000"/>
              <a:lumOff val="50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F3224F-83F2-E308-FC2E-D120701378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4188" y="2478141"/>
            <a:ext cx="10933670" cy="3918121"/>
          </a:xfrm>
        </p:spPr>
        <p:txBody>
          <a:bodyPr anchor="ctr">
            <a:normAutofit fontScale="92500" lnSpcReduction="20000"/>
          </a:bodyPr>
          <a:lstStyle/>
          <a:p>
            <a:r>
              <a:rPr lang="en-US" sz="1900"/>
              <a:t>FSA Open Enrollment</a:t>
            </a:r>
          </a:p>
          <a:p>
            <a:pPr lvl="1"/>
            <a:r>
              <a:rPr lang="en-US" sz="1900"/>
              <a:t>Election forms to the SAU by June 3, 2022</a:t>
            </a:r>
          </a:p>
          <a:p>
            <a:pPr lvl="1"/>
            <a:endParaRPr lang="en-US" sz="1900">
              <a:solidFill>
                <a:srgbClr val="FF0000"/>
              </a:solidFill>
            </a:endParaRPr>
          </a:p>
          <a:p>
            <a:r>
              <a:rPr lang="en-US" sz="1900"/>
              <a:t>Benefit Strategies and Voya Co-branding</a:t>
            </a:r>
          </a:p>
          <a:p>
            <a:pPr lvl="1"/>
            <a:r>
              <a:rPr lang="en-US" sz="1900"/>
              <a:t>Website – Voya &amp; Benefit Strategies</a:t>
            </a:r>
          </a:p>
          <a:p>
            <a:pPr lvl="1"/>
            <a:r>
              <a:rPr lang="en-US" sz="1900"/>
              <a:t>App and Debit Card – Benefit Strategies Only</a:t>
            </a:r>
          </a:p>
          <a:p>
            <a:pPr lvl="1"/>
            <a:endParaRPr lang="en-US" sz="1900">
              <a:solidFill>
                <a:srgbClr val="FF0000"/>
              </a:solidFill>
            </a:endParaRPr>
          </a:p>
          <a:p>
            <a:r>
              <a:rPr lang="en-US" sz="1900"/>
              <a:t>FSA Debit Cards</a:t>
            </a:r>
          </a:p>
          <a:p>
            <a:pPr lvl="1"/>
            <a:r>
              <a:rPr lang="en-US" sz="1900"/>
              <a:t>Debit Cards expire after 3 years of use </a:t>
            </a:r>
          </a:p>
          <a:p>
            <a:pPr lvl="1"/>
            <a:r>
              <a:rPr lang="en-US" sz="1900"/>
              <a:t>Members will automatically receive a new set of debit cards </a:t>
            </a:r>
          </a:p>
          <a:p>
            <a:pPr lvl="1"/>
            <a:endParaRPr lang="en-US" sz="1900"/>
          </a:p>
          <a:p>
            <a:r>
              <a:rPr lang="en-US" sz="1900"/>
              <a:t>Effective July 1, 2022:</a:t>
            </a:r>
          </a:p>
          <a:p>
            <a:pPr lvl="1"/>
            <a:r>
              <a:rPr lang="en-US" sz="1900"/>
              <a:t>Updated FSA Contribution Maximum - Increased to $2,850</a:t>
            </a:r>
          </a:p>
          <a:p>
            <a:pPr lvl="1"/>
            <a:r>
              <a:rPr lang="en-US" sz="1900"/>
              <a:t>New FSA Rollover - Rollover unused funds up to $570 at the end of the year for the start of July 1, 2023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F4C9785-7D0B-F98C-0472-C7AA76ADDD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SAU 9 - Jackson</a:t>
            </a:r>
          </a:p>
        </p:txBody>
      </p:sp>
    </p:spTree>
    <p:extLst>
      <p:ext uri="{BB962C8B-B14F-4D97-AF65-F5344CB8AC3E}">
        <p14:creationId xmlns:p14="http://schemas.microsoft.com/office/powerpoint/2010/main" val="15420105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6">
            <a:extLst>
              <a:ext uri="{FF2B5EF4-FFF2-40B4-BE49-F238E27FC236}">
                <a16:creationId xmlns:a16="http://schemas.microsoft.com/office/drawing/2014/main" id="{A4AC5506-6312-4701-8D3C-40187889A9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51752"/>
            <a:ext cx="12192000" cy="73655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Title 11">
            <a:extLst>
              <a:ext uri="{FF2B5EF4-FFF2-40B4-BE49-F238E27FC236}">
                <a16:creationId xmlns:a16="http://schemas.microsoft.com/office/drawing/2014/main" id="{C3370641-BFB7-400E-996B-1DAB4ED181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6532" y="643467"/>
            <a:ext cx="11210925" cy="744836"/>
          </a:xfrm>
        </p:spPr>
        <p:txBody>
          <a:bodyPr vert="horz" lIns="91440" tIns="45720" rIns="91440" bIns="45720" rtlCol="0" anchor="ctr">
            <a:noAutofit/>
          </a:bodyPr>
          <a:lstStyle/>
          <a:p>
            <a:pPr algn="ctr"/>
            <a:r>
              <a:rPr lang="en-US" sz="5400" b="1" kern="12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How Much Funding?</a:t>
            </a:r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0292B2E4-9056-4D21-A340-D78B425A87E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815132877"/>
              </p:ext>
            </p:extLst>
          </p:nvPr>
        </p:nvGraphicFramePr>
        <p:xfrm>
          <a:off x="838200" y="1547446"/>
          <a:ext cx="10515601" cy="51487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19A0120-4317-AB7B-9F12-D0665775F8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SAU 9 - Jackson</a:t>
            </a:r>
          </a:p>
        </p:txBody>
      </p:sp>
    </p:spTree>
    <p:extLst>
      <p:ext uri="{BB962C8B-B14F-4D97-AF65-F5344CB8AC3E}">
        <p14:creationId xmlns:p14="http://schemas.microsoft.com/office/powerpoint/2010/main" val="36767778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6">
            <a:extLst>
              <a:ext uri="{FF2B5EF4-FFF2-40B4-BE49-F238E27FC236}">
                <a16:creationId xmlns:a16="http://schemas.microsoft.com/office/drawing/2014/main" id="{A4AC5506-6312-4701-8D3C-40187889A9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51752"/>
            <a:ext cx="12192000" cy="73655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Title 11">
            <a:extLst>
              <a:ext uri="{FF2B5EF4-FFF2-40B4-BE49-F238E27FC236}">
                <a16:creationId xmlns:a16="http://schemas.microsoft.com/office/drawing/2014/main" id="{C3370641-BFB7-400E-996B-1DAB4ED181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6532" y="643467"/>
            <a:ext cx="11210925" cy="744836"/>
          </a:xfrm>
        </p:spPr>
        <p:txBody>
          <a:bodyPr vert="horz" lIns="91440" tIns="45720" rIns="91440" bIns="45720" rtlCol="0" anchor="ctr">
            <a:noAutofit/>
          </a:bodyPr>
          <a:lstStyle/>
          <a:p>
            <a:pPr algn="ctr"/>
            <a:r>
              <a:rPr lang="en-US" sz="5400" b="1" kern="12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Eligible Expenses</a:t>
            </a:r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0292B2E4-9056-4D21-A340-D78B425A87E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658979026"/>
              </p:ext>
            </p:extLst>
          </p:nvPr>
        </p:nvGraphicFramePr>
        <p:xfrm>
          <a:off x="838200" y="1547446"/>
          <a:ext cx="10515601" cy="51487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806A177B-DCA6-2482-AB9D-C94ABAC4E7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SAU 9 - Jackson</a:t>
            </a:r>
          </a:p>
        </p:txBody>
      </p:sp>
    </p:spTree>
    <p:extLst>
      <p:ext uri="{BB962C8B-B14F-4D97-AF65-F5344CB8AC3E}">
        <p14:creationId xmlns:p14="http://schemas.microsoft.com/office/powerpoint/2010/main" val="9572802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A4AC5506-6312-4701-8D3C-40187889A9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51752"/>
            <a:ext cx="12192000" cy="73655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24B8363-6548-4526-847E-B796886B42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6532" y="643467"/>
            <a:ext cx="11210925" cy="744836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pPr algn="ctr"/>
            <a:r>
              <a:rPr kumimoji="0" lang="en-US" sz="36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How To Earn NHIT Rewards Funds</a:t>
            </a:r>
            <a:br>
              <a:rPr kumimoji="0" lang="en-US" sz="36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</a:br>
            <a:r>
              <a:rPr kumimoji="0" lang="en-US" sz="16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https://www.nhitrust.org/sau9-oe-2022/</a:t>
            </a:r>
            <a:endParaRPr lang="en-US" b="1" kern="120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graphicFrame>
        <p:nvGraphicFramePr>
          <p:cNvPr id="7" name="Diagram 6">
            <a:extLst>
              <a:ext uri="{FF2B5EF4-FFF2-40B4-BE49-F238E27FC236}">
                <a16:creationId xmlns:a16="http://schemas.microsoft.com/office/drawing/2014/main" id="{C4E1C864-5A00-444E-B281-9BBC821ED81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642712210"/>
              </p:ext>
            </p:extLst>
          </p:nvPr>
        </p:nvGraphicFramePr>
        <p:xfrm>
          <a:off x="816746" y="1646806"/>
          <a:ext cx="10558507" cy="322259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8" name="Content Placeholder 2">
            <a:extLst>
              <a:ext uri="{FF2B5EF4-FFF2-40B4-BE49-F238E27FC236}">
                <a16:creationId xmlns:a16="http://schemas.microsoft.com/office/drawing/2014/main" id="{2666913C-70C1-428C-94F9-01C9D945E86E}"/>
              </a:ext>
            </a:extLst>
          </p:cNvPr>
          <p:cNvGraphicFramePr>
            <a:graphicFrameLocks/>
          </p:cNvGraphicFramePr>
          <p:nvPr/>
        </p:nvGraphicFramePr>
        <p:xfrm>
          <a:off x="816745" y="5092773"/>
          <a:ext cx="10558507" cy="14293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C89B970-7922-826A-D742-86DD7BF184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SAU 9 - Jackson</a:t>
            </a:r>
          </a:p>
        </p:txBody>
      </p:sp>
    </p:spTree>
    <p:extLst>
      <p:ext uri="{BB962C8B-B14F-4D97-AF65-F5344CB8AC3E}">
        <p14:creationId xmlns:p14="http://schemas.microsoft.com/office/powerpoint/2010/main" val="8171894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CDA1A2E9-63FE-408D-A803-8E306ECAB4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2058" y="450221"/>
            <a:ext cx="11272742" cy="3918123"/>
          </a:xfrm>
          <a:prstGeom prst="rect">
            <a:avLst/>
          </a:prstGeom>
          <a:solidFill>
            <a:srgbClr val="595959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8B2D0D0-E197-47DF-BF70-31EA86D65F1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00669" y="1097339"/>
            <a:ext cx="10011831" cy="2623885"/>
          </a:xfrm>
        </p:spPr>
        <p:txBody>
          <a:bodyPr anchor="ctr">
            <a:normAutofit/>
          </a:bodyPr>
          <a:lstStyle/>
          <a:p>
            <a:r>
              <a:rPr lang="en-US" sz="6600">
                <a:solidFill>
                  <a:srgbClr val="FFFFFF"/>
                </a:solidFill>
              </a:rPr>
              <a:t>HMO Super $1500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AE8F46F-D590-45CD-AF41-A04DC11D1B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7200" y="4517136"/>
            <a:ext cx="2112264" cy="1892808"/>
          </a:xfrm>
          <a:prstGeom prst="rect">
            <a:avLst/>
          </a:prstGeom>
          <a:solidFill>
            <a:schemeClr val="accent1">
              <a:alpha val="95000"/>
            </a:scheme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BE9F90C-C163-435B-9A68-D15C92D1CF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733989" y="4521269"/>
            <a:ext cx="6720830" cy="1877811"/>
          </a:xfrm>
          <a:prstGeom prst="rect">
            <a:avLst/>
          </a:prstGeom>
          <a:solidFill>
            <a:srgbClr val="7F7F7F">
              <a:alpha val="20000"/>
            </a:srgb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518269B-9B75-45F7-A961-922A8DAE760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226159" y="4843002"/>
            <a:ext cx="5760850" cy="1234345"/>
          </a:xfrm>
        </p:spPr>
        <p:txBody>
          <a:bodyPr anchor="ctr">
            <a:normAutofit/>
          </a:bodyPr>
          <a:lstStyle/>
          <a:p>
            <a:r>
              <a:rPr lang="en-US" sz="3200" b="1">
                <a:solidFill>
                  <a:schemeClr val="bg1">
                    <a:lumMod val="50000"/>
                  </a:schemeClr>
                </a:solidFill>
              </a:rPr>
              <a:t>How your Plan Works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1A882A9F-F4E9-4E23-8F0B-20B5DF42EA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19345" y="4521270"/>
            <a:ext cx="2115455" cy="1890204"/>
          </a:xfrm>
          <a:prstGeom prst="rect">
            <a:avLst/>
          </a:prstGeom>
          <a:solidFill>
            <a:srgbClr val="A5A5A5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135994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B775CD93-9DF2-48CB-9F57-1BCA9A46C7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6344" y="448055"/>
            <a:ext cx="3414370" cy="3801257"/>
          </a:xfrm>
          <a:prstGeom prst="rect">
            <a:avLst/>
          </a:prstGeom>
          <a:solidFill>
            <a:srgbClr val="595959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C98C8A0-35EC-487F-AB00-58D26CDC72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7240" y="731519"/>
            <a:ext cx="2845191" cy="3237579"/>
          </a:xfrm>
        </p:spPr>
        <p:txBody>
          <a:bodyPr>
            <a:normAutofit/>
          </a:bodyPr>
          <a:lstStyle/>
          <a:p>
            <a:r>
              <a:rPr lang="en-US" sz="3800">
                <a:solidFill>
                  <a:srgbClr val="FFFFFF"/>
                </a:solidFill>
              </a:rPr>
              <a:t>Basics of your HMO Plan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6166C6D1-23AC-49C4-BA07-238E4E9F8C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6343" y="4419227"/>
            <a:ext cx="3414369" cy="1979852"/>
          </a:xfrm>
          <a:prstGeom prst="rect">
            <a:avLst/>
          </a:prstGeom>
          <a:solidFill>
            <a:schemeClr val="accent1">
              <a:alpha val="95000"/>
            </a:scheme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1C091803-41C2-48E0-9228-5148460C74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044603" y="448055"/>
            <a:ext cx="7688475" cy="5952745"/>
          </a:xfrm>
          <a:prstGeom prst="rect">
            <a:avLst/>
          </a:prstGeom>
          <a:solidFill>
            <a:schemeClr val="tx1">
              <a:lumMod val="50000"/>
              <a:lumOff val="50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1" name="Diagram 10">
            <a:extLst>
              <a:ext uri="{FF2B5EF4-FFF2-40B4-BE49-F238E27FC236}">
                <a16:creationId xmlns:a16="http://schemas.microsoft.com/office/drawing/2014/main" id="{D01AE545-54D4-3257-23DC-272ECC00E5C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470871190"/>
              </p:ext>
            </p:extLst>
          </p:nvPr>
        </p:nvGraphicFramePr>
        <p:xfrm>
          <a:off x="4282440" y="574263"/>
          <a:ext cx="7296149" cy="57003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3B0F032-7088-C5BE-7512-378CFD2B06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SAU 9 - Jackson</a:t>
            </a:r>
          </a:p>
        </p:txBody>
      </p:sp>
    </p:spTree>
    <p:extLst>
      <p:ext uri="{BB962C8B-B14F-4D97-AF65-F5344CB8AC3E}">
        <p14:creationId xmlns:p14="http://schemas.microsoft.com/office/powerpoint/2010/main" val="200092586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9">
      <a:dk1>
        <a:sysClr val="windowText" lastClr="000000"/>
      </a:dk1>
      <a:lt1>
        <a:sysClr val="window" lastClr="FFFFFF"/>
      </a:lt1>
      <a:dk2>
        <a:srgbClr val="5D87A1"/>
      </a:dk2>
      <a:lt2>
        <a:srgbClr val="E7E6E6"/>
      </a:lt2>
      <a:accent1>
        <a:srgbClr val="5D87A1"/>
      </a:accent1>
      <a:accent2>
        <a:srgbClr val="ED7D31"/>
      </a:accent2>
      <a:accent3>
        <a:srgbClr val="A5A5A5"/>
      </a:accent3>
      <a:accent4>
        <a:srgbClr val="FFC000"/>
      </a:accent4>
      <a:accent5>
        <a:srgbClr val="5D87A1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3_Office Theme">
  <a:themeElements>
    <a:clrScheme name="Custom 1">
      <a:dk1>
        <a:srgbClr val="FFFFFF"/>
      </a:dk1>
      <a:lt1>
        <a:sysClr val="window" lastClr="FFFFFF"/>
      </a:lt1>
      <a:dk2>
        <a:srgbClr val="5D87A1"/>
      </a:dk2>
      <a:lt2>
        <a:srgbClr val="E7E6E6"/>
      </a:lt2>
      <a:accent1>
        <a:srgbClr val="5D87A1"/>
      </a:accent1>
      <a:accent2>
        <a:srgbClr val="ED7D31"/>
      </a:accent2>
      <a:accent3>
        <a:srgbClr val="A5A5A5"/>
      </a:accent3>
      <a:accent4>
        <a:srgbClr val="5D87A1"/>
      </a:accent4>
      <a:accent5>
        <a:srgbClr val="5D87A1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Office Theme">
  <a:themeElements>
    <a:clrScheme name="NHIT Company and Accent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D87A1"/>
      </a:accent1>
      <a:accent2>
        <a:srgbClr val="ED7D31"/>
      </a:accent2>
      <a:accent3>
        <a:srgbClr val="A5A5A5"/>
      </a:accent3>
      <a:accent4>
        <a:srgbClr val="FFC000"/>
      </a:accent4>
      <a:accent5>
        <a:srgbClr val="9BB5C5"/>
      </a:accent5>
      <a:accent6>
        <a:srgbClr val="70AD47"/>
      </a:accent6>
      <a:hlink>
        <a:srgbClr val="5BA0A3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Retrospect">
  <a:themeElements>
    <a:clrScheme name="Retrospect">
      <a:dk1>
        <a:srgbClr val="000000"/>
      </a:dk1>
      <a:lt1>
        <a:srgbClr val="FFFFFF"/>
      </a:lt1>
      <a:dk2>
        <a:srgbClr val="46464A"/>
      </a:dk2>
      <a:lt2>
        <a:srgbClr val="D1D9E1"/>
      </a:lt2>
      <a:accent1>
        <a:srgbClr val="6F6F74"/>
      </a:accent1>
      <a:accent2>
        <a:srgbClr val="A7B789"/>
      </a:accent2>
      <a:accent3>
        <a:srgbClr val="BEAE98"/>
      </a:accent3>
      <a:accent4>
        <a:srgbClr val="92A9B9"/>
      </a:accent4>
      <a:accent5>
        <a:srgbClr val="9C8265"/>
      </a:accent5>
      <a:accent6>
        <a:srgbClr val="8D6974"/>
      </a:accent6>
      <a:hlink>
        <a:srgbClr val="67AABF"/>
      </a:hlink>
      <a:folHlink>
        <a:srgbClr val="B1B5AB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BAB94BD4-5D6D-4148-AB57-A4CCF1FD4E0C}"/>
    </a:ext>
  </a:extLst>
</a:theme>
</file>

<file path=ppt/theme/theme5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2_Office Theme">
  <a:themeElements>
    <a:clrScheme name="Custom 9">
      <a:dk1>
        <a:sysClr val="windowText" lastClr="000000"/>
      </a:dk1>
      <a:lt1>
        <a:sysClr val="window" lastClr="FFFFFF"/>
      </a:lt1>
      <a:dk2>
        <a:srgbClr val="5D87A1"/>
      </a:dk2>
      <a:lt2>
        <a:srgbClr val="E7E6E6"/>
      </a:lt2>
      <a:accent1>
        <a:srgbClr val="5D87A1"/>
      </a:accent1>
      <a:accent2>
        <a:srgbClr val="ED7D31"/>
      </a:accent2>
      <a:accent3>
        <a:srgbClr val="A5A5A5"/>
      </a:accent3>
      <a:accent4>
        <a:srgbClr val="FFC000"/>
      </a:accent4>
      <a:accent5>
        <a:srgbClr val="5D87A1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A71FAF59F7386498D0F60AE057DB8DB" ma:contentTypeVersion="12" ma:contentTypeDescription="Create a new document." ma:contentTypeScope="" ma:versionID="6a5c26b03ce5d50044592833fa436b0e">
  <xsd:schema xmlns:xsd="http://www.w3.org/2001/XMLSchema" xmlns:xs="http://www.w3.org/2001/XMLSchema" xmlns:p="http://schemas.microsoft.com/office/2006/metadata/properties" xmlns:ns2="c394aacc-1ff5-4055-8dac-1deb5ceee7e7" xmlns:ns3="beb9cd5d-663d-4189-8bb4-e15af502a1e9" targetNamespace="http://schemas.microsoft.com/office/2006/metadata/properties" ma:root="true" ma:fieldsID="bef333d93731483a1e5906675af04735" ns2:_="" ns3:_="">
    <xsd:import namespace="c394aacc-1ff5-4055-8dac-1deb5ceee7e7"/>
    <xsd:import namespace="beb9cd5d-663d-4189-8bb4-e15af502a1e9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OCR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394aacc-1ff5-4055-8dac-1deb5ceee7e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4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5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LengthInSeconds" ma:index="19" nillable="true" ma:displayName="Length (seconds)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eb9cd5d-663d-4189-8bb4-e15af502a1e9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059B53C2-59A1-41D0-A68E-73D16D46C136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BCFB8B67-EDD9-4FE1-9D18-4E05AB861B77}">
  <ds:schemaRefs>
    <ds:schemaRef ds:uri="beb9cd5d-663d-4189-8bb4-e15af502a1e9"/>
    <ds:schemaRef ds:uri="c394aacc-1ff5-4055-8dac-1deb5ceee7e7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7DDB72CE-F85C-4EB3-B7C6-A27755F34681}">
  <ds:schemaRefs>
    <ds:schemaRef ds:uri="beb9cd5d-663d-4189-8bb4-e15af502a1e9"/>
    <ds:schemaRef ds:uri="c394aacc-1ff5-4055-8dac-1deb5ceee7e7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57</TotalTime>
  <Words>2018</Words>
  <Application>Microsoft Office PowerPoint</Application>
  <PresentationFormat>Widescreen</PresentationFormat>
  <Paragraphs>294</Paragraphs>
  <Slides>23</Slides>
  <Notes>19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6</vt:i4>
      </vt:variant>
      <vt:variant>
        <vt:lpstr>Slide Titles</vt:lpstr>
      </vt:variant>
      <vt:variant>
        <vt:i4>23</vt:i4>
      </vt:variant>
    </vt:vector>
  </HeadingPairs>
  <TitlesOfParts>
    <vt:vector size="32" baseType="lpstr">
      <vt:lpstr>Arial</vt:lpstr>
      <vt:lpstr>Calibri</vt:lpstr>
      <vt:lpstr>Calibri Light</vt:lpstr>
      <vt:lpstr>Office Theme</vt:lpstr>
      <vt:lpstr>3_Office Theme</vt:lpstr>
      <vt:lpstr>1_Office Theme</vt:lpstr>
      <vt:lpstr>Retrospect</vt:lpstr>
      <vt:lpstr>4_Office Theme</vt:lpstr>
      <vt:lpstr>2_Office Theme</vt:lpstr>
      <vt:lpstr>SAU 9 - Jackson</vt:lpstr>
      <vt:lpstr>Zoom Rules</vt:lpstr>
      <vt:lpstr>Open Enrollment</vt:lpstr>
      <vt:lpstr>FSA News</vt:lpstr>
      <vt:lpstr>How Much Funding?</vt:lpstr>
      <vt:lpstr>Eligible Expenses</vt:lpstr>
      <vt:lpstr>How To Earn NHIT Rewards Funds https://www.nhitrust.org/sau9-oe-2022/</vt:lpstr>
      <vt:lpstr>HMO Super $1500</vt:lpstr>
      <vt:lpstr>Basics of your HMO Plan</vt:lpstr>
      <vt:lpstr>Individual Plans:  $1,500 Deductible +$500 Coinsurance $2,000 Out of Pocket  </vt:lpstr>
      <vt:lpstr>Two Person/Family Plans:  $3,000 Deductible +$1,000 Coinsurance $4,000 Out of Pocket  </vt:lpstr>
      <vt:lpstr>Two Person/Family Plans:  $3,000 Deductible +$1,000 Coinsurance $4,000 Out of Pocket  </vt:lpstr>
      <vt:lpstr>Receiving Medical Care</vt:lpstr>
      <vt:lpstr>Receiving Prescription Drugs (Rx)</vt:lpstr>
      <vt:lpstr>Benefit Strategies Debit Cards</vt:lpstr>
      <vt:lpstr>Substantiation of Paid Expenses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Additional Benefit Programs</vt:lpstr>
      <vt:lpstr>Questions?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Town of Wilton</dc:title>
  <dc:creator>McKenzie MacDougall</dc:creator>
  <cp:lastModifiedBy>McKenzie MacDougall</cp:lastModifiedBy>
  <cp:revision>2</cp:revision>
  <cp:lastPrinted>2022-04-11T19:59:46Z</cp:lastPrinted>
  <dcterms:created xsi:type="dcterms:W3CDTF">2020-10-20T17:59:14Z</dcterms:created>
  <dcterms:modified xsi:type="dcterms:W3CDTF">2022-05-20T14:35:28Z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0x0101004A71FAF59F7386498D0F60AE057DB8DB</vt:lpwstr>
  </property>
  <property fmtid="{D5CDD505-2E9C-101B-9397-08002B2CF9AE}" pid="3" name="Order">
    <vt:r8>5088200</vt:r8>
  </property>
</Properties>
</file>